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8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8" r:id="rId18"/>
    <p:sldId id="279" r:id="rId19"/>
    <p:sldId id="281" r:id="rId20"/>
    <p:sldId id="282" r:id="rId21"/>
    <p:sldId id="287" r:id="rId22"/>
    <p:sldId id="286" r:id="rId23"/>
    <p:sldId id="283" r:id="rId24"/>
    <p:sldId id="284" r:id="rId25"/>
    <p:sldId id="288" r:id="rId26"/>
    <p:sldId id="289" r:id="rId27"/>
    <p:sldId id="285" r:id="rId28"/>
    <p:sldId id="290" r:id="rId29"/>
    <p:sldId id="274"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6" d="100"/>
          <a:sy n="56" d="100"/>
        </p:scale>
        <p:origin x="-168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51AD27-2720-3044-8570-507C42F1126F}" type="datetimeFigureOut">
              <a:rPr lang="en-US" smtClean="0"/>
              <a:t>2/22/17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DFC171-B1B7-5449-AC65-6983ECFC44A5}" type="slidenum">
              <a:rPr lang="en-US" smtClean="0"/>
              <a:t>‹#›</a:t>
            </a:fld>
            <a:endParaRPr lang="en-US"/>
          </a:p>
        </p:txBody>
      </p:sp>
    </p:spTree>
    <p:extLst>
      <p:ext uri="{BB962C8B-B14F-4D97-AF65-F5344CB8AC3E}">
        <p14:creationId xmlns:p14="http://schemas.microsoft.com/office/powerpoint/2010/main" val="9576432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Set up parking lot before presentation.</a:t>
            </a:r>
          </a:p>
          <a:p>
            <a:endParaRPr lang="en-US" b="1" dirty="0" smtClean="0"/>
          </a:p>
          <a:p>
            <a:r>
              <a:rPr lang="en-US" b="1" dirty="0" smtClean="0"/>
              <a:t>1 minute</a:t>
            </a:r>
          </a:p>
          <a:p>
            <a:endParaRPr lang="en-US" dirty="0" smtClean="0"/>
          </a:p>
          <a:p>
            <a:endParaRPr lang="en-US" dirty="0" smtClean="0"/>
          </a:p>
          <a:p>
            <a:r>
              <a:rPr lang="en-US" dirty="0" smtClean="0"/>
              <a:t>Introduce</a:t>
            </a:r>
            <a:r>
              <a:rPr lang="en-US" baseline="0" dirty="0" smtClean="0"/>
              <a:t> self.</a:t>
            </a:r>
          </a:p>
          <a:p>
            <a:endParaRPr lang="en-US" baseline="0" dirty="0" smtClean="0"/>
          </a:p>
          <a:p>
            <a:r>
              <a:rPr lang="en-US" baseline="0" dirty="0" smtClean="0"/>
              <a:t>Explain that there is a parking lot in case there are any questions that need to be researched or are not on the topic at hand.  They can put a post-it on the chart with their name and school and we can get back to them about their question.</a:t>
            </a:r>
          </a:p>
        </p:txBody>
      </p:sp>
      <p:sp>
        <p:nvSpPr>
          <p:cNvPr id="4" name="Slide Number Placeholder 3"/>
          <p:cNvSpPr>
            <a:spLocks noGrp="1"/>
          </p:cNvSpPr>
          <p:nvPr>
            <p:ph type="sldNum" sz="quarter" idx="10"/>
          </p:nvPr>
        </p:nvSpPr>
        <p:spPr/>
        <p:txBody>
          <a:bodyPr/>
          <a:lstStyle/>
          <a:p>
            <a:fld id="{721C9126-A3E9-7E48-8AE1-8D945B17E522}" type="slidenum">
              <a:rPr lang="en-US" smtClean="0"/>
              <a:t>2</a:t>
            </a:fld>
            <a:endParaRPr lang="en-US"/>
          </a:p>
        </p:txBody>
      </p:sp>
    </p:spTree>
    <p:extLst>
      <p:ext uri="{BB962C8B-B14F-4D97-AF65-F5344CB8AC3E}">
        <p14:creationId xmlns:p14="http://schemas.microsoft.com/office/powerpoint/2010/main" val="543053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And the following 9 schools have already met their 22% reclassification rate and are striving to increase their rate even further.</a:t>
            </a:r>
            <a:endParaRPr lang="en-US" dirty="0"/>
          </a:p>
        </p:txBody>
      </p:sp>
      <p:sp>
        <p:nvSpPr>
          <p:cNvPr id="4" name="Slide Number Placeholder 3"/>
          <p:cNvSpPr>
            <a:spLocks noGrp="1"/>
          </p:cNvSpPr>
          <p:nvPr>
            <p:ph type="sldNum" sz="quarter" idx="10"/>
          </p:nvPr>
        </p:nvSpPr>
        <p:spPr/>
        <p:txBody>
          <a:bodyPr/>
          <a:lstStyle/>
          <a:p>
            <a:fld id="{721C9126-A3E9-7E48-8AE1-8D945B17E522}" type="slidenum">
              <a:rPr lang="en-US" smtClean="0"/>
              <a:t>11</a:t>
            </a:fld>
            <a:endParaRPr lang="en-US"/>
          </a:p>
        </p:txBody>
      </p:sp>
    </p:spTree>
    <p:extLst>
      <p:ext uri="{BB962C8B-B14F-4D97-AF65-F5344CB8AC3E}">
        <p14:creationId xmlns:p14="http://schemas.microsoft.com/office/powerpoint/2010/main" val="1284123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baseline="0" dirty="0" smtClean="0"/>
              <a:t>2 minutes</a:t>
            </a:r>
          </a:p>
          <a:p>
            <a:pPr marL="0" indent="0">
              <a:buFont typeface="Arial" charset="0"/>
              <a:buNone/>
            </a:pPr>
            <a:endParaRPr lang="en-US" baseline="0" dirty="0" smtClean="0"/>
          </a:p>
          <a:p>
            <a:pPr marL="0" indent="0">
              <a:buFont typeface="Arial" charset="0"/>
              <a:buNone/>
            </a:pPr>
            <a:r>
              <a:rPr lang="en-US" baseline="0" dirty="0" smtClean="0"/>
              <a:t>We always want to be attentive to the upcoming opportunities for students to meet reclassification criteria.</a:t>
            </a:r>
          </a:p>
          <a:p>
            <a:pPr marL="0" indent="0">
              <a:buFont typeface="Arial" charset="0"/>
              <a:buNone/>
            </a:pPr>
            <a:r>
              <a:rPr lang="en-US" baseline="0" dirty="0" smtClean="0"/>
              <a:t>(Click for animation)</a:t>
            </a:r>
          </a:p>
          <a:p>
            <a:pPr marL="0" indent="0">
              <a:buFont typeface="Arial" charset="0"/>
              <a:buNone/>
            </a:pPr>
            <a:r>
              <a:rPr lang="en-US" baseline="0" dirty="0" smtClean="0"/>
              <a:t>Say:  Right now, the grading window for reporting Period 2 marks is open.  Students who have met the CELDT requirements, and have met DIBELS requirement will reclassify if they </a:t>
            </a:r>
            <a:r>
              <a:rPr lang="en-US" b="1" u="sng" baseline="0" dirty="0" smtClean="0"/>
              <a:t>earn </a:t>
            </a:r>
            <a:r>
              <a:rPr lang="en-US" baseline="0" dirty="0" smtClean="0"/>
              <a:t>ELA Period 2 marks. </a:t>
            </a:r>
          </a:p>
          <a:p>
            <a:pPr marL="0" indent="0">
              <a:buFont typeface="Arial" charset="0"/>
              <a:buNone/>
            </a:pPr>
            <a:r>
              <a:rPr lang="en-US" baseline="0" dirty="0" smtClean="0"/>
              <a:t>(click for animation)</a:t>
            </a:r>
          </a:p>
          <a:p>
            <a:pPr marL="0" indent="0">
              <a:buFont typeface="Arial" charset="0"/>
              <a:buNone/>
            </a:pPr>
            <a:r>
              <a:rPr lang="en-US" baseline="0" dirty="0" smtClean="0"/>
              <a:t>Say: For students who did not meet the CELDT requirement, a second opportunity – the LAUSD CELDT will be offered from March 6- March 17.</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(click for animation)</a:t>
            </a:r>
          </a:p>
          <a:p>
            <a:pPr marL="0" indent="0">
              <a:buFont typeface="Arial" charset="0"/>
              <a:buNone/>
            </a:pPr>
            <a:r>
              <a:rPr lang="en-US" baseline="0" dirty="0" smtClean="0"/>
              <a:t>Say:  The students who will be eligible to take “Second Chance CELDT” include 2</a:t>
            </a:r>
            <a:r>
              <a:rPr lang="en-US" baseline="30000" dirty="0" smtClean="0"/>
              <a:t>nd</a:t>
            </a:r>
            <a:r>
              <a:rPr lang="en-US" baseline="0" dirty="0" smtClean="0"/>
              <a:t>-6</a:t>
            </a:r>
            <a:r>
              <a:rPr lang="en-US" baseline="30000" dirty="0" smtClean="0"/>
              <a:t>th</a:t>
            </a:r>
            <a:r>
              <a:rPr lang="en-US" baseline="0" dirty="0" smtClean="0"/>
              <a:t> grade students who are in Profile E and F (students who met MOY/RI) and 4</a:t>
            </a:r>
            <a:r>
              <a:rPr lang="en-US" baseline="30000" dirty="0" smtClean="0"/>
              <a:t>th</a:t>
            </a:r>
            <a:r>
              <a:rPr lang="en-US" baseline="0" dirty="0" smtClean="0"/>
              <a:t>-6</a:t>
            </a:r>
            <a:r>
              <a:rPr lang="en-US" baseline="30000" dirty="0" smtClean="0"/>
              <a:t>th</a:t>
            </a:r>
            <a:r>
              <a:rPr lang="en-US" baseline="0" dirty="0" smtClean="0"/>
              <a:t> grade P-LTELs and LTELs who are in Profile G and H</a:t>
            </a:r>
          </a:p>
          <a:p>
            <a:pPr marL="0" indent="0">
              <a:buFont typeface="Arial" charset="0"/>
              <a:buNone/>
            </a:pPr>
            <a:endParaRPr lang="en-US" baseline="0" dirty="0" smtClean="0"/>
          </a:p>
        </p:txBody>
      </p:sp>
      <p:sp>
        <p:nvSpPr>
          <p:cNvPr id="4" name="Slide Number Placeholder 3"/>
          <p:cNvSpPr>
            <a:spLocks noGrp="1"/>
          </p:cNvSpPr>
          <p:nvPr>
            <p:ph type="sldNum" sz="quarter" idx="10"/>
          </p:nvPr>
        </p:nvSpPr>
        <p:spPr/>
        <p:txBody>
          <a:bodyPr/>
          <a:lstStyle/>
          <a:p>
            <a:fld id="{721C9126-A3E9-7E48-8AE1-8D945B17E522}" type="slidenum">
              <a:rPr lang="en-US" smtClean="0"/>
              <a:t>12</a:t>
            </a:fld>
            <a:endParaRPr lang="en-US"/>
          </a:p>
        </p:txBody>
      </p:sp>
    </p:spTree>
    <p:extLst>
      <p:ext uri="{BB962C8B-B14F-4D97-AF65-F5344CB8AC3E}">
        <p14:creationId xmlns:p14="http://schemas.microsoft.com/office/powerpoint/2010/main" val="1951987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minutes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During the month</a:t>
            </a:r>
            <a:r>
              <a:rPr lang="en-US" baseline="0" dirty="0" smtClean="0"/>
              <a:t> of February principals and teachers should review the results of the first semester assessments and begin to plan and implement appropriate differentiation and interventions. In grade level meetings, teachers, out-of-class support personnel and school leaders should identify successful practices and begin to look for patterns and trends for SSPT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(click on animation)</a:t>
            </a:r>
          </a:p>
          <a:p>
            <a:r>
              <a:rPr lang="en-US" dirty="0" smtClean="0"/>
              <a:t>Say: As stated</a:t>
            </a:r>
            <a:r>
              <a:rPr lang="en-US" baseline="0" dirty="0" smtClean="0"/>
              <a:t> in the last slide, the grading window for second reporting period grades closes on March 3</a:t>
            </a:r>
            <a:r>
              <a:rPr lang="en-US" baseline="30000" dirty="0" smtClean="0"/>
              <a:t>rd</a:t>
            </a:r>
            <a:r>
              <a:rPr lang="en-US" baseline="0" dirty="0" smtClean="0"/>
              <a:t>.  This is a perfect opportunity to have conversations with teachers whose students are only missing grades to reclassify.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 on animation)</a:t>
            </a:r>
          </a:p>
          <a:p>
            <a:r>
              <a:rPr lang="en-US" baseline="0" dirty="0" smtClean="0"/>
              <a:t>Say: For many students who did not meet the CELDT criteria, the Second chance CELDT will be offered in March.</a:t>
            </a:r>
          </a:p>
          <a:p>
            <a:endParaRPr lang="en-US" baseline="0" dirty="0" smtClean="0"/>
          </a:p>
          <a:p>
            <a:r>
              <a:rPr lang="en-US" baseline="0" dirty="0" smtClean="0"/>
              <a:t>(click on animation)</a:t>
            </a:r>
          </a:p>
          <a:p>
            <a:r>
              <a:rPr lang="en-US" baseline="0" dirty="0" smtClean="0"/>
              <a:t>Say:  More students are being afforded the opportunity to take second chance CELDT.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 on animation)</a:t>
            </a:r>
          </a:p>
          <a:p>
            <a:r>
              <a:rPr lang="en-US" baseline="0" dirty="0" smtClean="0"/>
              <a:t>Say: Then, for students who did not meet MOY, they will have an opportunity to reclassify with EOY that will be offered starting in May.  While we don’t recommend testing students at the beginning of the testing window, it is also important not to wait until the last days to give the students EOY.</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21C9126-A3E9-7E48-8AE1-8D945B17E522}" type="slidenum">
              <a:rPr lang="en-US" smtClean="0"/>
              <a:t>13</a:t>
            </a:fld>
            <a:endParaRPr lang="en-US"/>
          </a:p>
        </p:txBody>
      </p:sp>
    </p:spTree>
    <p:extLst>
      <p:ext uri="{BB962C8B-B14F-4D97-AF65-F5344CB8AC3E}">
        <p14:creationId xmlns:p14="http://schemas.microsoft.com/office/powerpoint/2010/main" val="1023354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Principals as part of our mid year review and planning, take</a:t>
            </a:r>
            <a:r>
              <a:rPr lang="en-US" sz="1200" baseline="0" dirty="0" smtClean="0">
                <a:latin typeface="+mn-lt"/>
              </a:rPr>
              <a:t> a few minutes to plan your next steps using these guiding questions.</a:t>
            </a:r>
          </a:p>
          <a:p>
            <a:endParaRPr lang="en-US" sz="1200" baseline="0" dirty="0" smtClean="0">
              <a:latin typeface="+mn-lt"/>
            </a:endParaRPr>
          </a:p>
          <a:p>
            <a:r>
              <a:rPr lang="en-US" sz="1200" baseline="0" dirty="0" smtClean="0">
                <a:latin typeface="+mn-lt"/>
              </a:rPr>
              <a:t>In pairs share 3 commitments you will make to your students who still need supports.</a:t>
            </a:r>
            <a:endParaRPr lang="en-US" sz="1200" dirty="0">
              <a:latin typeface="+mn-lt"/>
            </a:endParaRPr>
          </a:p>
          <a:p>
            <a:endParaRPr lang="en-US" sz="1200" dirty="0">
              <a:latin typeface="+mn-lt"/>
            </a:endParaRPr>
          </a:p>
        </p:txBody>
      </p:sp>
      <p:sp>
        <p:nvSpPr>
          <p:cNvPr id="4" name="Slide Number Placeholder 3"/>
          <p:cNvSpPr>
            <a:spLocks noGrp="1"/>
          </p:cNvSpPr>
          <p:nvPr>
            <p:ph type="sldNum" sz="quarter" idx="10"/>
          </p:nvPr>
        </p:nvSpPr>
        <p:spPr/>
        <p:txBody>
          <a:bodyPr/>
          <a:lstStyle/>
          <a:p>
            <a:fld id="{DCD11385-CBE3-BD48-A760-8DD998DDBD97}" type="slidenum">
              <a:rPr lang="en-US" smtClean="0"/>
              <a:t>14</a:t>
            </a:fld>
            <a:endParaRPr lang="en-US"/>
          </a:p>
        </p:txBody>
      </p:sp>
    </p:spTree>
    <p:extLst>
      <p:ext uri="{BB962C8B-B14F-4D97-AF65-F5344CB8AC3E}">
        <p14:creationId xmlns:p14="http://schemas.microsoft.com/office/powerpoint/2010/main" val="564205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projection graph </a:t>
            </a:r>
            <a:r>
              <a:rPr lang="en-US" dirty="0" smtClean="0"/>
              <a:t>shows ho</a:t>
            </a:r>
            <a:r>
              <a:rPr lang="en-US" baseline="0" dirty="0" smtClean="0"/>
              <a:t>w we can meet our goal </a:t>
            </a:r>
            <a:r>
              <a:rPr lang="en-US" baseline="0" dirty="0"/>
              <a:t>of 22% </a:t>
            </a:r>
            <a:r>
              <a:rPr lang="en-US" baseline="0" dirty="0" smtClean="0"/>
              <a:t>reclassification for Local District West.  </a:t>
            </a:r>
          </a:p>
          <a:p>
            <a:endParaRPr lang="en-US" baseline="0" dirty="0" smtClean="0"/>
          </a:p>
          <a:p>
            <a:r>
              <a:rPr lang="en-US" baseline="0" dirty="0" smtClean="0"/>
              <a:t>Use animations:</a:t>
            </a:r>
          </a:p>
          <a:p>
            <a:endParaRPr lang="en-US" baseline="0" dirty="0" smtClean="0"/>
          </a:p>
          <a:p>
            <a:r>
              <a:rPr lang="en-US" baseline="0" dirty="0" smtClean="0"/>
              <a:t>(Click Animation) Our LDW RFEP Target is approximately 3,700 students.</a:t>
            </a:r>
          </a:p>
          <a:p>
            <a:endParaRPr lang="en-US" baseline="0" dirty="0" smtClean="0"/>
          </a:p>
          <a:p>
            <a:r>
              <a:rPr lang="en-US" baseline="0" dirty="0" smtClean="0"/>
              <a:t>(Click Animation) Once our Profile A students are reclassified we will have 1110 RFEPs to date.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21C9126-A3E9-7E48-8AE1-8D945B17E522}" type="slidenum">
              <a:rPr lang="en-US" smtClean="0"/>
              <a:t>15</a:t>
            </a:fld>
            <a:endParaRPr lang="en-US"/>
          </a:p>
        </p:txBody>
      </p:sp>
    </p:spTree>
    <p:extLst>
      <p:ext uri="{BB962C8B-B14F-4D97-AF65-F5344CB8AC3E}">
        <p14:creationId xmlns:p14="http://schemas.microsoft.com/office/powerpoint/2010/main" val="416072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(Click Animation) With the students we already reclassified this year and all students in Profile A, B, E and F, we will have 2040 reclassified students.</a:t>
            </a:r>
          </a:p>
          <a:p>
            <a:endParaRPr lang="en-US" baseline="0" dirty="0" smtClean="0"/>
          </a:p>
          <a:p>
            <a:r>
              <a:rPr lang="en-US" baseline="0" dirty="0" smtClean="0"/>
              <a:t>(Click Animation) We will need to reclassify around 1,660 students from the remaining 9,550 students in Profiles C, D, G and H to hit 22% as a local district.</a:t>
            </a:r>
          </a:p>
          <a:p>
            <a:endParaRPr lang="en-US" baseline="0" dirty="0" smtClean="0"/>
          </a:p>
          <a:p>
            <a:r>
              <a:rPr lang="en-US" baseline="0" dirty="0" smtClean="0"/>
              <a:t>(Click Animation)  If we are strategic in our efforts, interventions and supports, both schools and the local district can meet this goal.</a:t>
            </a:r>
          </a:p>
          <a:p>
            <a:endParaRPr lang="en-US" baseline="0" dirty="0" smtClean="0"/>
          </a:p>
        </p:txBody>
      </p:sp>
      <p:sp>
        <p:nvSpPr>
          <p:cNvPr id="4" name="Slide Number Placeholder 3"/>
          <p:cNvSpPr>
            <a:spLocks noGrp="1"/>
          </p:cNvSpPr>
          <p:nvPr>
            <p:ph type="sldNum" sz="quarter" idx="10"/>
          </p:nvPr>
        </p:nvSpPr>
        <p:spPr/>
        <p:txBody>
          <a:bodyPr/>
          <a:lstStyle/>
          <a:p>
            <a:fld id="{721C9126-A3E9-7E48-8AE1-8D945B17E522}" type="slidenum">
              <a:rPr lang="en-US" smtClean="0"/>
              <a:t>16</a:t>
            </a:fld>
            <a:endParaRPr lang="en-US"/>
          </a:p>
        </p:txBody>
      </p:sp>
    </p:spTree>
    <p:extLst>
      <p:ext uri="{BB962C8B-B14F-4D97-AF65-F5344CB8AC3E}">
        <p14:creationId xmlns:p14="http://schemas.microsoft.com/office/powerpoint/2010/main" val="416072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2 </a:t>
            </a:r>
            <a:r>
              <a:rPr lang="en-US" dirty="0" smtClean="0"/>
              <a:t>minutes</a:t>
            </a:r>
          </a:p>
          <a:p>
            <a:endParaRPr lang="en-US" dirty="0" smtClean="0"/>
          </a:p>
          <a:p>
            <a:r>
              <a:rPr lang="en-US" dirty="0" smtClean="0"/>
              <a:t>The Reclassification</a:t>
            </a:r>
            <a:r>
              <a:rPr lang="en-US" baseline="0" dirty="0" smtClean="0"/>
              <a:t> Rate Monitoring Report for February captures our progress in reclassifying students as of February 13, 2017.</a:t>
            </a:r>
          </a:p>
          <a:p>
            <a:endParaRPr lang="en-US" baseline="0" dirty="0" smtClean="0"/>
          </a:p>
          <a:p>
            <a:r>
              <a:rPr lang="en-US" baseline="0" dirty="0" smtClean="0"/>
              <a:t>Please note the two yellow columns.  (Click on animation) As of February 13</a:t>
            </a:r>
            <a:r>
              <a:rPr lang="en-US" baseline="30000" dirty="0" smtClean="0"/>
              <a:t>th</a:t>
            </a:r>
            <a:r>
              <a:rPr lang="en-US" baseline="0" dirty="0" smtClean="0"/>
              <a:t>, the RFEP Ongoing Count column captures how many students have been reclassified thus far this year at your school.  (Click on animation)  In the purple column is your RFEP Target, the number of students you want to reclassify in order to meet the 22% reclassification target.  (Click on animation) The RFEP Ongoing Rate is your current reclassification rate based on the number of students reclassified thus far.  (Click on animation)  Our goal being for each school to get to 22%.   </a:t>
            </a:r>
          </a:p>
          <a:p>
            <a:endParaRPr lang="en-US" baseline="0" dirty="0" smtClean="0"/>
          </a:p>
          <a:p>
            <a:endParaRPr lang="en-US" baseline="0" dirty="0" smtClean="0"/>
          </a:p>
          <a:p>
            <a:r>
              <a:rPr lang="en-US" baseline="0" dirty="0" smtClean="0"/>
              <a:t>Now that the data is in </a:t>
            </a:r>
            <a:r>
              <a:rPr lang="en-US" baseline="0" dirty="0" err="1" smtClean="0"/>
              <a:t>MiSiS</a:t>
            </a:r>
            <a:r>
              <a:rPr lang="en-US" baseline="0" dirty="0" smtClean="0"/>
              <a:t>, data analysis should occur to see what support students need in language development based on the CELDT results.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21C9126-A3E9-7E48-8AE1-8D945B17E522}" type="slidenum">
              <a:rPr lang="en-US" smtClean="0"/>
              <a:t>21</a:t>
            </a:fld>
            <a:endParaRPr lang="en-US" dirty="0"/>
          </a:p>
        </p:txBody>
      </p:sp>
    </p:spTree>
    <p:extLst>
      <p:ext uri="{BB962C8B-B14F-4D97-AF65-F5344CB8AC3E}">
        <p14:creationId xmlns:p14="http://schemas.microsoft.com/office/powerpoint/2010/main" val="1971787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 minutes</a:t>
            </a:r>
          </a:p>
          <a:p>
            <a:r>
              <a:rPr lang="en-US" dirty="0" smtClean="0"/>
              <a:t>Read slide.</a:t>
            </a:r>
            <a:r>
              <a:rPr lang="en-US" baseline="0" dirty="0" smtClean="0"/>
              <a:t>  Provide 4 minutes for principals to write down their ideas</a:t>
            </a:r>
            <a:endParaRPr lang="en-US" dirty="0" smtClean="0"/>
          </a:p>
          <a:p>
            <a:r>
              <a:rPr lang="en-US" dirty="0" smtClean="0"/>
              <a:t>(click for</a:t>
            </a:r>
            <a:r>
              <a:rPr lang="en-US" baseline="0" dirty="0" smtClean="0"/>
              <a:t> animation)</a:t>
            </a:r>
          </a:p>
          <a:p>
            <a:r>
              <a:rPr lang="en-US" baseline="0" dirty="0" smtClean="0"/>
              <a:t>Say: Now turn to your partner, and discuss what action steps you will take to help the students in the profiles be successful. (2 minutes)</a:t>
            </a:r>
          </a:p>
          <a:p>
            <a:r>
              <a:rPr lang="en-US" baseline="0" dirty="0" smtClean="0"/>
              <a:t>Pause for conversation</a:t>
            </a:r>
          </a:p>
        </p:txBody>
      </p:sp>
      <p:sp>
        <p:nvSpPr>
          <p:cNvPr id="4" name="Slide Number Placeholder 3"/>
          <p:cNvSpPr>
            <a:spLocks noGrp="1"/>
          </p:cNvSpPr>
          <p:nvPr>
            <p:ph type="sldNum" sz="quarter" idx="10"/>
          </p:nvPr>
        </p:nvSpPr>
        <p:spPr/>
        <p:txBody>
          <a:bodyPr/>
          <a:lstStyle/>
          <a:p>
            <a:fld id="{1F2E4C24-9E34-CC49-8D32-E11383056C8D}" type="slidenum">
              <a:rPr lang="en-US" smtClean="0"/>
              <a:t>29</a:t>
            </a:fld>
            <a:endParaRPr lang="en-US"/>
          </a:p>
        </p:txBody>
      </p:sp>
    </p:spTree>
    <p:extLst>
      <p:ext uri="{BB962C8B-B14F-4D97-AF65-F5344CB8AC3E}">
        <p14:creationId xmlns:p14="http://schemas.microsoft.com/office/powerpoint/2010/main" val="720132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minute</a:t>
            </a:r>
          </a:p>
          <a:p>
            <a:endParaRPr lang="en-US" dirty="0" smtClean="0"/>
          </a:p>
          <a:p>
            <a:r>
              <a:rPr lang="en-US" dirty="0" smtClean="0"/>
              <a:t>Read the</a:t>
            </a:r>
            <a:r>
              <a:rPr lang="en-US" baseline="0" dirty="0" smtClean="0"/>
              <a:t> outcomes.</a:t>
            </a:r>
            <a:endParaRPr lang="en-US" dirty="0" smtClean="0"/>
          </a:p>
          <a:p>
            <a:endParaRPr lang="en-US" dirty="0"/>
          </a:p>
        </p:txBody>
      </p:sp>
      <p:sp>
        <p:nvSpPr>
          <p:cNvPr id="4" name="Slide Number Placeholder 3"/>
          <p:cNvSpPr>
            <a:spLocks noGrp="1"/>
          </p:cNvSpPr>
          <p:nvPr>
            <p:ph type="sldNum" sz="quarter" idx="10"/>
          </p:nvPr>
        </p:nvSpPr>
        <p:spPr/>
        <p:txBody>
          <a:bodyPr/>
          <a:lstStyle/>
          <a:p>
            <a:fld id="{721C9126-A3E9-7E48-8AE1-8D945B17E522}" type="slidenum">
              <a:rPr lang="en-US" smtClean="0"/>
              <a:t>3</a:t>
            </a:fld>
            <a:endParaRPr lang="en-US"/>
          </a:p>
        </p:txBody>
      </p:sp>
    </p:spTree>
    <p:extLst>
      <p:ext uri="{BB962C8B-B14F-4D97-AF65-F5344CB8AC3E}">
        <p14:creationId xmlns:p14="http://schemas.microsoft.com/office/powerpoint/2010/main" val="1759185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The District’s LCAP goal for 16-17 was 20%.</a:t>
            </a:r>
            <a:r>
              <a:rPr lang="en-US" sz="1200" baseline="0" dirty="0" smtClean="0"/>
              <a:t> We anticipate that the 16-17 reclassification rate will be around 17%. </a:t>
            </a:r>
          </a:p>
          <a:p>
            <a:pPr eaLnBrk="1" hangingPunct="1"/>
            <a:endParaRPr lang="en-US" sz="1200" baseline="0" dirty="0" smtClean="0">
              <a:latin typeface="Calibri" charset="0"/>
            </a:endParaRPr>
          </a:p>
          <a:p>
            <a:pPr eaLnBrk="1" hangingPunct="1"/>
            <a:r>
              <a:rPr lang="en-US" dirty="0" smtClean="0">
                <a:latin typeface="Calibri" charset="0"/>
              </a:rPr>
              <a:t>22% is the reclassification goal that we are currently working towards and will be captured through CALPADS in October 2017.</a:t>
            </a:r>
            <a:endParaRPr lang="en-US" dirty="0">
              <a:latin typeface="Calibri" charset="0"/>
            </a:endParaRPr>
          </a:p>
        </p:txBody>
      </p:sp>
      <p:sp>
        <p:nvSpPr>
          <p:cNvPr id="4" name="Slide Number Placeholder 3"/>
          <p:cNvSpPr>
            <a:spLocks noGrp="1"/>
          </p:cNvSpPr>
          <p:nvPr>
            <p:ph type="sldNum" sz="quarter" idx="10"/>
          </p:nvPr>
        </p:nvSpPr>
        <p:spPr/>
        <p:txBody>
          <a:bodyPr/>
          <a:lstStyle/>
          <a:p>
            <a:fld id="{DCD11385-CBE3-BD48-A760-8DD998DDBD97}" type="slidenum">
              <a:rPr lang="en-US" smtClean="0"/>
              <a:t>4</a:t>
            </a:fld>
            <a:endParaRPr lang="en-US" dirty="0"/>
          </a:p>
        </p:txBody>
      </p:sp>
    </p:spTree>
    <p:extLst>
      <p:ext uri="{BB962C8B-B14F-4D97-AF65-F5344CB8AC3E}">
        <p14:creationId xmlns:p14="http://schemas.microsoft.com/office/powerpoint/2010/main" val="105228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1 minute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atin typeface="+mn-lt"/>
              </a:rPr>
              <a:t>Say: As discussed in previous meetings, </a:t>
            </a:r>
            <a:r>
              <a:rPr lang="en-US" sz="1200" b="1" baseline="0" dirty="0" smtClean="0">
                <a:latin typeface="+mn-lt"/>
              </a:rPr>
              <a:t>o</a:t>
            </a:r>
            <a:r>
              <a:rPr lang="en-US" sz="1200" dirty="0" smtClean="0">
                <a:latin typeface="+mn-lt"/>
              </a:rPr>
              <a:t>ur essential</a:t>
            </a:r>
            <a:r>
              <a:rPr lang="en-US" sz="1200" baseline="0" dirty="0" smtClean="0">
                <a:latin typeface="+mn-lt"/>
              </a:rPr>
              <a:t> question continues to guide our work in schools and in providing leadership to teachers on reclassification efforts.</a:t>
            </a:r>
            <a:endParaRPr lang="en-US" sz="1200" dirty="0">
              <a:latin typeface="+mn-lt"/>
            </a:endParaRPr>
          </a:p>
        </p:txBody>
      </p:sp>
      <p:sp>
        <p:nvSpPr>
          <p:cNvPr id="4" name="Slide Number Placeholder 3"/>
          <p:cNvSpPr>
            <a:spLocks noGrp="1"/>
          </p:cNvSpPr>
          <p:nvPr>
            <p:ph type="sldNum" sz="quarter" idx="10"/>
          </p:nvPr>
        </p:nvSpPr>
        <p:spPr/>
        <p:txBody>
          <a:bodyPr/>
          <a:lstStyle/>
          <a:p>
            <a:fld id="{721C9126-A3E9-7E48-8AE1-8D945B17E522}" type="slidenum">
              <a:rPr lang="en-US" smtClean="0"/>
              <a:t>5</a:t>
            </a:fld>
            <a:endParaRPr lang="en-US"/>
          </a:p>
        </p:txBody>
      </p:sp>
    </p:spTree>
    <p:extLst>
      <p:ext uri="{BB962C8B-B14F-4D97-AF65-F5344CB8AC3E}">
        <p14:creationId xmlns:p14="http://schemas.microsoft.com/office/powerpoint/2010/main" val="1280926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minutes</a:t>
            </a:r>
          </a:p>
          <a:p>
            <a:r>
              <a:rPr lang="en-US" dirty="0" smtClean="0"/>
              <a:t>Say:</a:t>
            </a:r>
            <a:r>
              <a:rPr lang="en-US" baseline="0" dirty="0" smtClean="0"/>
              <a:t>  These are t</a:t>
            </a:r>
            <a:r>
              <a:rPr lang="en-US" dirty="0" smtClean="0"/>
              <a:t>he</a:t>
            </a:r>
            <a:r>
              <a:rPr lang="en-US" baseline="0" dirty="0" smtClean="0"/>
              <a:t> </a:t>
            </a:r>
            <a:r>
              <a:rPr lang="en-US" baseline="0" dirty="0"/>
              <a:t>16-17 CELDT results for grades 2-12 shown by met/not met. </a:t>
            </a:r>
            <a:r>
              <a:rPr lang="en-US" baseline="0" dirty="0" smtClean="0"/>
              <a:t>The blue bar shows the students who met the CELDT requirements for reclassification with an overall score of early advance or advance with no domain below a 3.  The red bar shows the students who did not score as English proficient as measured by CELDT.  Some </a:t>
            </a:r>
            <a:r>
              <a:rPr lang="en-US" baseline="0" dirty="0"/>
              <a:t>students who did not meet CELDT will have one more opportunity to improve their scores in March. </a:t>
            </a:r>
            <a:endParaRPr lang="en-US" baseline="0" dirty="0" smtClean="0"/>
          </a:p>
          <a:p>
            <a:endParaRPr lang="en-US" baseline="0" dirty="0" smtClean="0"/>
          </a:p>
          <a:p>
            <a:r>
              <a:rPr lang="en-US" baseline="0" dirty="0" smtClean="0"/>
              <a:t>TABLE TALK:  With the people in your table, knowing that the CELDT consists of four components (Listening, Speaking, Reading, and Writing), discuss how </a:t>
            </a:r>
            <a:r>
              <a:rPr lang="en-US" baseline="0" dirty="0"/>
              <a:t>might teachers prepare these students for the second opportunity</a:t>
            </a:r>
            <a:r>
              <a:rPr lang="en-US" baseline="0" dirty="0" smtClean="0"/>
              <a:t>?  (After table discuss, ask for 2 or 3 people to share out.)</a:t>
            </a:r>
            <a:endParaRPr lang="en-US" dirty="0"/>
          </a:p>
        </p:txBody>
      </p:sp>
      <p:sp>
        <p:nvSpPr>
          <p:cNvPr id="4" name="Slide Number Placeholder 3"/>
          <p:cNvSpPr>
            <a:spLocks noGrp="1"/>
          </p:cNvSpPr>
          <p:nvPr>
            <p:ph type="sldNum" sz="quarter" idx="10"/>
          </p:nvPr>
        </p:nvSpPr>
        <p:spPr/>
        <p:txBody>
          <a:bodyPr/>
          <a:lstStyle/>
          <a:p>
            <a:fld id="{721C9126-A3E9-7E48-8AE1-8D945B17E522}" type="slidenum">
              <a:rPr lang="en-US" smtClean="0"/>
              <a:t>6</a:t>
            </a:fld>
            <a:endParaRPr lang="en-US"/>
          </a:p>
        </p:txBody>
      </p:sp>
    </p:spTree>
    <p:extLst>
      <p:ext uri="{BB962C8B-B14F-4D97-AF65-F5344CB8AC3E}">
        <p14:creationId xmlns:p14="http://schemas.microsoft.com/office/powerpoint/2010/main" val="317881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minutes</a:t>
            </a:r>
          </a:p>
          <a:p>
            <a:r>
              <a:rPr lang="en-US" dirty="0" smtClean="0"/>
              <a:t>This </a:t>
            </a:r>
            <a:r>
              <a:rPr lang="en-US" dirty="0"/>
              <a:t>graph shows</a:t>
            </a:r>
            <a:r>
              <a:rPr lang="en-US" baseline="0" dirty="0"/>
              <a:t> the CELDT results </a:t>
            </a:r>
            <a:r>
              <a:rPr lang="en-US" baseline="0" dirty="0" smtClean="0"/>
              <a:t>of </a:t>
            </a:r>
            <a:r>
              <a:rPr lang="en-US" baseline="0" dirty="0"/>
              <a:t>PLTEL and LTEL students only.  This subgroup of students must be closely </a:t>
            </a:r>
            <a:r>
              <a:rPr lang="en-US" baseline="0" dirty="0" smtClean="0"/>
              <a:t>monitored. </a:t>
            </a:r>
            <a:r>
              <a:rPr lang="en-US" baseline="0" dirty="0"/>
              <a:t>I</a:t>
            </a:r>
            <a:r>
              <a:rPr lang="en-US" baseline="0" dirty="0" smtClean="0"/>
              <a:t>t </a:t>
            </a:r>
            <a:r>
              <a:rPr lang="en-US" baseline="0" dirty="0"/>
              <a:t>is highly recommended that they receive before, during and afterschool interventions to ensure their success. </a:t>
            </a:r>
            <a:endParaRPr lang="en-US" baseline="0" dirty="0" smtClean="0"/>
          </a:p>
          <a:p>
            <a:endParaRPr lang="en-US" baseline="0" dirty="0" smtClean="0"/>
          </a:p>
          <a:p>
            <a:r>
              <a:rPr lang="en-US" baseline="0" dirty="0" smtClean="0"/>
              <a:t>The </a:t>
            </a:r>
            <a:r>
              <a:rPr lang="en-US" baseline="0" dirty="0"/>
              <a:t>second CELDT opportunity will be provided to these </a:t>
            </a:r>
            <a:r>
              <a:rPr lang="en-US" baseline="0" dirty="0" smtClean="0"/>
              <a:t>students in grades 4</a:t>
            </a:r>
            <a:r>
              <a:rPr lang="en-US" baseline="30000" dirty="0" smtClean="0"/>
              <a:t>th</a:t>
            </a:r>
            <a:r>
              <a:rPr lang="en-US" baseline="0" dirty="0" smtClean="0"/>
              <a:t> through 12</a:t>
            </a:r>
            <a:r>
              <a:rPr lang="en-US" baseline="30000" dirty="0" smtClean="0"/>
              <a:t>tth</a:t>
            </a:r>
            <a:r>
              <a:rPr lang="en-US" baseline="0" dirty="0" smtClean="0"/>
              <a:t> who have not already met the CELDT criteria for reclassification.  That means it  will be offered to all the students in the red in this graph except for the third graders.  Consider what supports you can offer these students before, during and after school to help them capitalize on the second chance CELDT opportunity.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21C9126-A3E9-7E48-8AE1-8D945B17E522}" type="slidenum">
              <a:rPr lang="en-US" smtClean="0"/>
              <a:t>7</a:t>
            </a:fld>
            <a:endParaRPr lang="en-US"/>
          </a:p>
        </p:txBody>
      </p:sp>
    </p:spTree>
    <p:extLst>
      <p:ext uri="{BB962C8B-B14F-4D97-AF65-F5344CB8AC3E}">
        <p14:creationId xmlns:p14="http://schemas.microsoft.com/office/powerpoint/2010/main" val="1928265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r>
              <a:rPr lang="en-US" baseline="0" dirty="0" smtClean="0"/>
              <a:t> minutes</a:t>
            </a:r>
          </a:p>
          <a:p>
            <a:r>
              <a:rPr lang="en-US" dirty="0" smtClean="0"/>
              <a:t>This </a:t>
            </a:r>
            <a:r>
              <a:rPr lang="en-US" dirty="0"/>
              <a:t>graph is a comparison of CELDT</a:t>
            </a:r>
            <a:r>
              <a:rPr lang="en-US" baseline="0" dirty="0"/>
              <a:t> results from 15-16 to 16-17. green to blue are gains in CELDT level, yellow depicts “no change” in CELDT level and pink and red ”depict” a drop or regression in CELDT level.  </a:t>
            </a:r>
            <a:endParaRPr lang="en-US" baseline="0" dirty="0" smtClean="0"/>
          </a:p>
          <a:p>
            <a:endParaRPr lang="en-US" baseline="0" dirty="0" smtClean="0"/>
          </a:p>
          <a:p>
            <a:r>
              <a:rPr lang="en-US" baseline="0" dirty="0" smtClean="0"/>
              <a:t>Consider what </a:t>
            </a:r>
            <a:r>
              <a:rPr lang="en-US" baseline="0" dirty="0"/>
              <a:t>next steps will you take with students who show no change or </a:t>
            </a:r>
            <a:r>
              <a:rPr lang="en-US" baseline="0" dirty="0" smtClean="0"/>
              <a:t>regress?  What next steps will you take </a:t>
            </a:r>
            <a:r>
              <a:rPr lang="en-US" baseline="0" dirty="0"/>
              <a:t>for students who made several </a:t>
            </a:r>
            <a:r>
              <a:rPr lang="en-US" baseline="0" dirty="0" smtClean="0"/>
              <a:t>levels of gain </a:t>
            </a:r>
            <a:r>
              <a:rPr lang="en-US" baseline="0" dirty="0"/>
              <a:t>in proficiency? </a:t>
            </a:r>
            <a:r>
              <a:rPr lang="en-US" baseline="0" dirty="0" smtClean="0"/>
              <a:t>Think about and identify the practices </a:t>
            </a:r>
            <a:r>
              <a:rPr lang="en-US" baseline="0" dirty="0"/>
              <a:t>in classrooms that led to gains/losses</a:t>
            </a:r>
            <a:r>
              <a:rPr lang="en-US" baseline="0" dirty="0" smtClean="0"/>
              <a:t>?</a:t>
            </a:r>
          </a:p>
        </p:txBody>
      </p:sp>
      <p:sp>
        <p:nvSpPr>
          <p:cNvPr id="4" name="Slide Number Placeholder 3"/>
          <p:cNvSpPr>
            <a:spLocks noGrp="1"/>
          </p:cNvSpPr>
          <p:nvPr>
            <p:ph type="sldNum" sz="quarter" idx="10"/>
          </p:nvPr>
        </p:nvSpPr>
        <p:spPr/>
        <p:txBody>
          <a:bodyPr/>
          <a:lstStyle/>
          <a:p>
            <a:fld id="{721C9126-A3E9-7E48-8AE1-8D945B17E522}" type="slidenum">
              <a:rPr lang="en-US" smtClean="0"/>
              <a:t>8</a:t>
            </a:fld>
            <a:endParaRPr lang="en-US"/>
          </a:p>
        </p:txBody>
      </p:sp>
    </p:spTree>
    <p:extLst>
      <p:ext uri="{BB962C8B-B14F-4D97-AF65-F5344CB8AC3E}">
        <p14:creationId xmlns:p14="http://schemas.microsoft.com/office/powerpoint/2010/main" val="842974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2 </a:t>
            </a:r>
            <a:r>
              <a:rPr lang="en-US" dirty="0" smtClean="0"/>
              <a:t>minutes</a:t>
            </a:r>
          </a:p>
          <a:p>
            <a:endParaRPr lang="en-US" dirty="0" smtClean="0"/>
          </a:p>
          <a:p>
            <a:r>
              <a:rPr lang="en-US" dirty="0" smtClean="0"/>
              <a:t>The Reclassification</a:t>
            </a:r>
            <a:r>
              <a:rPr lang="en-US" baseline="0" dirty="0" smtClean="0"/>
              <a:t> Rate Monitoring Report for February captures our progress in reclassifying students as of February 13, 2017.</a:t>
            </a:r>
          </a:p>
          <a:p>
            <a:endParaRPr lang="en-US" baseline="0" dirty="0" smtClean="0"/>
          </a:p>
          <a:p>
            <a:r>
              <a:rPr lang="en-US" baseline="0" dirty="0" smtClean="0"/>
              <a:t>Please note the two yellow columns.  (Click on animation) As of February 13</a:t>
            </a:r>
            <a:r>
              <a:rPr lang="en-US" baseline="30000" dirty="0" smtClean="0"/>
              <a:t>th</a:t>
            </a:r>
            <a:r>
              <a:rPr lang="en-US" baseline="0" dirty="0" smtClean="0"/>
              <a:t>, the RFEP Ongoing Count column captures how many students have been reclassified thus far this year at your school.  (Click on animation)  In the purple column is your RFEP Target, the number of students you want to reclassify in order to meet the 22% reclassification target.  (Click on animation) The RFEP Ongoing Rate is your current reclassification rate based on the number of students reclassified thus far.  (Click on animation)  Our goal being for each school to get to 22%.   </a:t>
            </a:r>
          </a:p>
          <a:p>
            <a:endParaRPr lang="en-US" baseline="0" dirty="0" smtClean="0"/>
          </a:p>
          <a:p>
            <a:endParaRPr lang="en-US" baseline="0" dirty="0" smtClean="0"/>
          </a:p>
          <a:p>
            <a:r>
              <a:rPr lang="en-US" baseline="0" dirty="0" smtClean="0"/>
              <a:t>Now that the data is in </a:t>
            </a:r>
            <a:r>
              <a:rPr lang="en-US" baseline="0" dirty="0" err="1" smtClean="0"/>
              <a:t>MiSiS</a:t>
            </a:r>
            <a:r>
              <a:rPr lang="en-US" baseline="0" dirty="0" smtClean="0"/>
              <a:t>, data analysis should occur to see what support students need in language development based on the CELDT results.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21C9126-A3E9-7E48-8AE1-8D945B17E522}" type="slidenum">
              <a:rPr lang="en-US" smtClean="0"/>
              <a:t>9</a:t>
            </a:fld>
            <a:endParaRPr lang="en-US" dirty="0"/>
          </a:p>
        </p:txBody>
      </p:sp>
    </p:spTree>
    <p:extLst>
      <p:ext uri="{BB962C8B-B14F-4D97-AF65-F5344CB8AC3E}">
        <p14:creationId xmlns:p14="http://schemas.microsoft.com/office/powerpoint/2010/main" val="1971787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schools are making progress towards the 22% goal.    LD West has reclassified 996 English learners.</a:t>
            </a:r>
          </a:p>
          <a:p>
            <a:endParaRPr lang="en-US" baseline="0" dirty="0" smtClean="0"/>
          </a:p>
          <a:p>
            <a:r>
              <a:rPr lang="en-US" baseline="0" dirty="0" smtClean="0"/>
              <a:t>However, we have some schools I would like to recognize.</a:t>
            </a:r>
          </a:p>
          <a:p>
            <a:endParaRPr lang="en-US" baseline="0" dirty="0" smtClean="0"/>
          </a:p>
          <a:p>
            <a:r>
              <a:rPr lang="en-US" baseline="0" dirty="0" smtClean="0"/>
              <a:t>The following 32 schools are already at a double digit reclassification rate on their way to the 22% goal.  (Click animation.)</a:t>
            </a:r>
          </a:p>
          <a:p>
            <a:endParaRPr lang="en-US" baseline="0" dirty="0" smtClean="0"/>
          </a:p>
        </p:txBody>
      </p:sp>
      <p:sp>
        <p:nvSpPr>
          <p:cNvPr id="4" name="Slide Number Placeholder 3"/>
          <p:cNvSpPr>
            <a:spLocks noGrp="1"/>
          </p:cNvSpPr>
          <p:nvPr>
            <p:ph type="sldNum" sz="quarter" idx="10"/>
          </p:nvPr>
        </p:nvSpPr>
        <p:spPr/>
        <p:txBody>
          <a:bodyPr/>
          <a:lstStyle/>
          <a:p>
            <a:fld id="{721C9126-A3E9-7E48-8AE1-8D945B17E522}" type="slidenum">
              <a:rPr lang="en-US" smtClean="0"/>
              <a:t>10</a:t>
            </a:fld>
            <a:endParaRPr lang="en-US"/>
          </a:p>
        </p:txBody>
      </p:sp>
    </p:spTree>
    <p:extLst>
      <p:ext uri="{BB962C8B-B14F-4D97-AF65-F5344CB8AC3E}">
        <p14:creationId xmlns:p14="http://schemas.microsoft.com/office/powerpoint/2010/main" val="1284123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372C501C-CB27-2240-B60C-BE5F7AB6D179}" type="datetimeFigureOut">
              <a:rPr lang="en-US" smtClean="0"/>
              <a:t>2/22/17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AEC786-0491-BF48-A843-F8B75494F04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2C501C-CB27-2240-B60C-BE5F7AB6D179}" type="datetimeFigureOut">
              <a:rPr lang="en-US" smtClean="0"/>
              <a:t>2/22/17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AEC786-0491-BF48-A843-F8B75494F043}"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72C501C-CB27-2240-B60C-BE5F7AB6D179}" type="datetimeFigureOut">
              <a:rPr lang="en-US" smtClean="0"/>
              <a:t>2/22/17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AEC786-0491-BF48-A843-F8B75494F04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72C501C-CB27-2240-B60C-BE5F7AB6D179}" type="datetimeFigureOut">
              <a:rPr lang="en-US" smtClean="0"/>
              <a:t>2/22/17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AEC786-0491-BF48-A843-F8B75494F04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72C501C-CB27-2240-B60C-BE5F7AB6D179}" type="datetimeFigureOut">
              <a:rPr lang="en-US" smtClean="0"/>
              <a:t>2/22/17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AEC786-0491-BF48-A843-F8B75494F04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372C501C-CB27-2240-B60C-BE5F7AB6D179}" type="datetimeFigureOut">
              <a:rPr lang="en-US" smtClean="0"/>
              <a:t>2/22/17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AEC786-0491-BF48-A843-F8B75494F043}"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2C501C-CB27-2240-B60C-BE5F7AB6D179}" type="datetimeFigureOut">
              <a:rPr lang="en-US" smtClean="0"/>
              <a:t>2/22/17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AEC786-0491-BF48-A843-F8B75494F04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72C501C-CB27-2240-B60C-BE5F7AB6D179}" type="datetimeFigureOut">
              <a:rPr lang="en-US" smtClean="0"/>
              <a:t>2/22/17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AEC786-0491-BF48-A843-F8B75494F04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372C501C-CB27-2240-B60C-BE5F7AB6D179}" type="datetimeFigureOut">
              <a:rPr lang="en-US" smtClean="0"/>
              <a:t>2/22/17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AEC786-0491-BF48-A843-F8B75494F04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72C501C-CB27-2240-B60C-BE5F7AB6D179}" type="datetimeFigureOut">
              <a:rPr lang="en-US" smtClean="0"/>
              <a:t>2/22/17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AEC786-0491-BF48-A843-F8B75494F04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2C501C-CB27-2240-B60C-BE5F7AB6D179}" type="datetimeFigureOut">
              <a:rPr lang="en-US" smtClean="0"/>
              <a:t>2/22/17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AEC786-0491-BF48-A843-F8B75494F04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2C501C-CB27-2240-B60C-BE5F7AB6D179}" type="datetimeFigureOut">
              <a:rPr lang="en-US" smtClean="0"/>
              <a:t>2/22/17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AEC786-0491-BF48-A843-F8B75494F04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372C501C-CB27-2240-B60C-BE5F7AB6D179}" type="datetimeFigureOut">
              <a:rPr lang="en-US" smtClean="0"/>
              <a:t>2/22/17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C8AEC786-0491-BF48-A843-F8B75494F04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2.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package" Target="../embeddings/Microsoft_Word_Document1.docx"/><Relationship Id="rId5" Type="http://schemas.openxmlformats.org/officeDocument/2006/relationships/image" Target="../media/image4.png"/><Relationship Id="rId6" Type="http://schemas.openxmlformats.org/officeDocument/2006/relationships/image" Target="../media/image5.tiff"/><Relationship Id="rId1" Type="http://schemas.openxmlformats.org/officeDocument/2006/relationships/vmlDrawing" Target="../drawings/vmlDrawing1.vml"/><Relationship Id="rId2"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80" y="359738"/>
            <a:ext cx="9698033" cy="1336956"/>
          </a:xfrm>
        </p:spPr>
        <p:txBody>
          <a:bodyPr/>
          <a:lstStyle/>
          <a:p>
            <a:r>
              <a:rPr lang="en-US" sz="4400" dirty="0" smtClean="0"/>
              <a:t>Please go onto the EL Dashboard through </a:t>
            </a:r>
            <a:r>
              <a:rPr lang="en-US" sz="4400" b="1" dirty="0" err="1" smtClean="0"/>
              <a:t>mmed.lausd.net</a:t>
            </a:r>
            <a:r>
              <a:rPr lang="en-US" sz="4400" dirty="0" smtClean="0"/>
              <a:t> and</a:t>
            </a:r>
            <a:endParaRPr lang="en-US" sz="4400" dirty="0"/>
          </a:p>
        </p:txBody>
      </p:sp>
      <p:sp>
        <p:nvSpPr>
          <p:cNvPr id="3" name="Content Placeholder 2"/>
          <p:cNvSpPr>
            <a:spLocks noGrp="1"/>
          </p:cNvSpPr>
          <p:nvPr>
            <p:ph idx="1"/>
          </p:nvPr>
        </p:nvSpPr>
        <p:spPr>
          <a:xfrm>
            <a:off x="193752" y="1800636"/>
            <a:ext cx="8950247" cy="5057363"/>
          </a:xfrm>
        </p:spPr>
        <p:txBody>
          <a:bodyPr>
            <a:normAutofit/>
          </a:bodyPr>
          <a:lstStyle/>
          <a:p>
            <a:pPr marL="0" indent="0">
              <a:buNone/>
            </a:pPr>
            <a:r>
              <a:rPr lang="en-US" dirty="0" smtClean="0"/>
              <a:t>Write down how many students you have reclassified        thus far and how many students are in:</a:t>
            </a:r>
          </a:p>
          <a:p>
            <a:pPr lvl="4"/>
            <a:r>
              <a:rPr lang="en-US" sz="2400" dirty="0" smtClean="0"/>
              <a:t>Profile A</a:t>
            </a:r>
          </a:p>
          <a:p>
            <a:pPr lvl="4"/>
            <a:r>
              <a:rPr lang="en-US" sz="2400" dirty="0" smtClean="0"/>
              <a:t>Profile B</a:t>
            </a:r>
          </a:p>
          <a:p>
            <a:pPr lvl="4"/>
            <a:r>
              <a:rPr lang="en-US" sz="2400" dirty="0" smtClean="0"/>
              <a:t>Profile C</a:t>
            </a:r>
          </a:p>
          <a:p>
            <a:pPr lvl="4"/>
            <a:r>
              <a:rPr lang="en-US" sz="2400" dirty="0" smtClean="0"/>
              <a:t>Profile D</a:t>
            </a:r>
          </a:p>
          <a:p>
            <a:pPr lvl="4"/>
            <a:r>
              <a:rPr lang="en-US" sz="2400" dirty="0" smtClean="0"/>
              <a:t>Profile E</a:t>
            </a:r>
          </a:p>
          <a:p>
            <a:pPr lvl="4"/>
            <a:r>
              <a:rPr lang="en-US" sz="2400" dirty="0" smtClean="0"/>
              <a:t>Profile</a:t>
            </a:r>
            <a:r>
              <a:rPr lang="en-US" sz="2400" dirty="0"/>
              <a:t> </a:t>
            </a:r>
            <a:r>
              <a:rPr lang="en-US" sz="2400" dirty="0" smtClean="0"/>
              <a:t>F’</a:t>
            </a:r>
          </a:p>
          <a:p>
            <a:pPr lvl="4"/>
            <a:r>
              <a:rPr lang="en-US" sz="2400" dirty="0" smtClean="0"/>
              <a:t>Profile G</a:t>
            </a:r>
          </a:p>
          <a:p>
            <a:pPr lvl="4"/>
            <a:r>
              <a:rPr lang="en-US" sz="2400" dirty="0" smtClean="0"/>
              <a:t>Profile H</a:t>
            </a:r>
          </a:p>
        </p:txBody>
      </p:sp>
      <p:pic>
        <p:nvPicPr>
          <p:cNvPr id="4" name="Picture 18" descr="picture 2017-01-26 at 5.47.42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02916" y="4300709"/>
            <a:ext cx="3882565" cy="23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icture 2017-02-21 at 8.58.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592" y="2335894"/>
            <a:ext cx="1829876" cy="1773399"/>
          </a:xfrm>
          <a:prstGeom prst="rect">
            <a:avLst/>
          </a:prstGeom>
        </p:spPr>
      </p:pic>
    </p:spTree>
    <p:extLst>
      <p:ext uri="{BB962C8B-B14F-4D97-AF65-F5344CB8AC3E}">
        <p14:creationId xmlns:p14="http://schemas.microsoft.com/office/powerpoint/2010/main" val="5826018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2600" y="742829"/>
            <a:ext cx="8249861" cy="729887"/>
          </a:xfrm>
        </p:spPr>
        <p:txBody>
          <a:bodyPr/>
          <a:lstStyle/>
          <a:p>
            <a:r>
              <a:rPr lang="en-US" b="1" i="1" dirty="0">
                <a:latin typeface="Garamond"/>
                <a:ea typeface="Cambria" charset="0"/>
                <a:cs typeface="Garamond"/>
              </a:rPr>
              <a:t>Objective #1</a:t>
            </a:r>
            <a:br>
              <a:rPr lang="en-US" b="1" i="1" dirty="0">
                <a:latin typeface="Garamond"/>
                <a:ea typeface="Cambria" charset="0"/>
                <a:cs typeface="Garamond"/>
              </a:rPr>
            </a:br>
            <a:r>
              <a:rPr lang="en-US" b="1" dirty="0">
                <a:latin typeface="Garamond"/>
                <a:ea typeface="Cambria" charset="0"/>
                <a:cs typeface="Garamond"/>
              </a:rPr>
              <a:t>Use of </a:t>
            </a:r>
            <a:r>
              <a:rPr lang="en-US" b="1" dirty="0" smtClean="0">
                <a:latin typeface="Garamond"/>
                <a:ea typeface="Cambria" charset="0"/>
                <a:cs typeface="Garamond"/>
              </a:rPr>
              <a:t>Reclassification Data</a:t>
            </a:r>
            <a:endParaRPr lang="en-US" dirty="0"/>
          </a:p>
        </p:txBody>
      </p:sp>
      <p:pic>
        <p:nvPicPr>
          <p:cNvPr id="2" name="Picture 1" descr="picture 2017-02-13 at 3.55.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231" y="1494013"/>
            <a:ext cx="8403230" cy="5043448"/>
          </a:xfrm>
          <a:prstGeom prst="rect">
            <a:avLst/>
          </a:prstGeom>
        </p:spPr>
        <p:style>
          <a:lnRef idx="2">
            <a:schemeClr val="dk1"/>
          </a:lnRef>
          <a:fillRef idx="1">
            <a:schemeClr val="lt1"/>
          </a:fillRef>
          <a:effectRef idx="0">
            <a:schemeClr val="dk1"/>
          </a:effectRef>
          <a:fontRef idx="minor">
            <a:schemeClr val="dk1"/>
          </a:fontRef>
        </p:style>
      </p:pic>
      <p:pic>
        <p:nvPicPr>
          <p:cNvPr id="4" name="Picture 3" descr="picture 2017-02-21 at 8.58.0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3518" y="1609096"/>
            <a:ext cx="5079564" cy="4922788"/>
          </a:xfrm>
          <a:prstGeom prst="rect">
            <a:avLst/>
          </a:prstGeom>
        </p:spPr>
      </p:pic>
      <p:sp>
        <p:nvSpPr>
          <p:cNvPr id="6" name="Rounded Rectangle 5"/>
          <p:cNvSpPr/>
          <p:nvPr/>
        </p:nvSpPr>
        <p:spPr>
          <a:xfrm>
            <a:off x="329231" y="157248"/>
            <a:ext cx="8403230" cy="648803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solidFill>
                  <a:srgbClr val="18579B"/>
                </a:solidFill>
              </a:rPr>
              <a:t>32 </a:t>
            </a:r>
            <a:r>
              <a:rPr lang="en-US" sz="2400" b="1" dirty="0" smtClean="0">
                <a:solidFill>
                  <a:srgbClr val="18579B"/>
                </a:solidFill>
              </a:rPr>
              <a:t>Schools With Double Digit </a:t>
            </a:r>
            <a:endParaRPr lang="en-US" sz="2400" b="1" dirty="0" smtClean="0">
              <a:solidFill>
                <a:srgbClr val="18579B"/>
              </a:solidFill>
            </a:endParaRPr>
          </a:p>
          <a:p>
            <a:pPr algn="ctr"/>
            <a:r>
              <a:rPr lang="en-US" sz="2400" b="1" dirty="0" smtClean="0">
                <a:solidFill>
                  <a:srgbClr val="18579B"/>
                </a:solidFill>
              </a:rPr>
              <a:t>Reclassification </a:t>
            </a:r>
            <a:r>
              <a:rPr lang="en-US" sz="2400" b="1" dirty="0" smtClean="0">
                <a:solidFill>
                  <a:srgbClr val="18579B"/>
                </a:solidFill>
              </a:rPr>
              <a:t>Rate</a:t>
            </a:r>
          </a:p>
          <a:p>
            <a:pPr algn="ctr"/>
            <a:endParaRPr lang="en-US" sz="2400" b="1" dirty="0">
              <a:solidFill>
                <a:srgbClr val="18579B"/>
              </a:solidFill>
            </a:endParaRPr>
          </a:p>
          <a:p>
            <a:r>
              <a:rPr lang="en-US" sz="2400" b="1" dirty="0" smtClean="0">
                <a:solidFill>
                  <a:srgbClr val="18579B"/>
                </a:solidFill>
              </a:rPr>
              <a:t>61</a:t>
            </a:r>
            <a:r>
              <a:rPr lang="en-US" sz="2400" b="1" baseline="30000" dirty="0" smtClean="0">
                <a:solidFill>
                  <a:srgbClr val="18579B"/>
                </a:solidFill>
              </a:rPr>
              <a:t>st</a:t>
            </a:r>
            <a:r>
              <a:rPr lang="en-US" sz="2400" b="1" dirty="0" smtClean="0">
                <a:solidFill>
                  <a:srgbClr val="18579B"/>
                </a:solidFill>
              </a:rPr>
              <a:t> St.		</a:t>
            </a:r>
            <a:r>
              <a:rPr lang="en-US" sz="2400" b="1" dirty="0" smtClean="0">
                <a:solidFill>
                  <a:srgbClr val="18579B"/>
                </a:solidFill>
              </a:rPr>
              <a:t>	Fairburn</a:t>
            </a:r>
            <a:r>
              <a:rPr lang="en-US" sz="2400" b="1" dirty="0" smtClean="0">
                <a:solidFill>
                  <a:srgbClr val="18579B"/>
                </a:solidFill>
              </a:rPr>
              <a:t>		</a:t>
            </a:r>
            <a:r>
              <a:rPr lang="en-US" sz="2400" b="1" dirty="0" smtClean="0">
                <a:solidFill>
                  <a:srgbClr val="18579B"/>
                </a:solidFill>
              </a:rPr>
              <a:t>		Westminster</a:t>
            </a:r>
            <a:endParaRPr lang="en-US" sz="2400" b="1" dirty="0" smtClean="0">
              <a:solidFill>
                <a:srgbClr val="18579B"/>
              </a:solidFill>
            </a:endParaRPr>
          </a:p>
          <a:p>
            <a:r>
              <a:rPr lang="en-US" sz="2400" b="1" dirty="0" smtClean="0">
                <a:solidFill>
                  <a:srgbClr val="18579B"/>
                </a:solidFill>
              </a:rPr>
              <a:t>Beethoven		Hancock Park	</a:t>
            </a:r>
            <a:r>
              <a:rPr lang="en-US" sz="2400" b="1" dirty="0" smtClean="0">
                <a:solidFill>
                  <a:srgbClr val="18579B"/>
                </a:solidFill>
              </a:rPr>
              <a:t>	</a:t>
            </a:r>
            <a:r>
              <a:rPr lang="en-US" sz="2400" b="1" dirty="0" err="1" smtClean="0">
                <a:solidFill>
                  <a:srgbClr val="18579B"/>
                </a:solidFill>
              </a:rPr>
              <a:t>Westpost</a:t>
            </a:r>
            <a:endParaRPr lang="en-US" sz="2400" b="1" dirty="0" smtClean="0">
              <a:solidFill>
                <a:srgbClr val="18579B"/>
              </a:solidFill>
            </a:endParaRPr>
          </a:p>
          <a:p>
            <a:r>
              <a:rPr lang="en-US" sz="2400" b="1" dirty="0" smtClean="0">
                <a:solidFill>
                  <a:srgbClr val="18579B"/>
                </a:solidFill>
              </a:rPr>
              <a:t>Braddock		La Salle		</a:t>
            </a:r>
            <a:r>
              <a:rPr lang="en-US" sz="2400" b="1" dirty="0" smtClean="0">
                <a:solidFill>
                  <a:srgbClr val="18579B"/>
                </a:solidFill>
              </a:rPr>
              <a:t>		Westside</a:t>
            </a:r>
            <a:endParaRPr lang="en-US" sz="2400" b="1" dirty="0" smtClean="0">
              <a:solidFill>
                <a:srgbClr val="18579B"/>
              </a:solidFill>
            </a:endParaRPr>
          </a:p>
          <a:p>
            <a:r>
              <a:rPr lang="en-US" sz="2400" b="1" dirty="0" smtClean="0">
                <a:solidFill>
                  <a:srgbClr val="18579B"/>
                </a:solidFill>
              </a:rPr>
              <a:t>Brentwood		Laurel			</a:t>
            </a:r>
            <a:r>
              <a:rPr lang="en-US" sz="2400" b="1" dirty="0">
                <a:solidFill>
                  <a:srgbClr val="18579B"/>
                </a:solidFill>
              </a:rPr>
              <a:t>	</a:t>
            </a:r>
            <a:r>
              <a:rPr lang="en-US" sz="2400" b="1" dirty="0" smtClean="0">
                <a:solidFill>
                  <a:srgbClr val="18579B"/>
                </a:solidFill>
              </a:rPr>
              <a:t>Wilton</a:t>
            </a:r>
            <a:endParaRPr lang="en-US" sz="2400" b="1" dirty="0" smtClean="0">
              <a:solidFill>
                <a:srgbClr val="18579B"/>
              </a:solidFill>
            </a:endParaRPr>
          </a:p>
          <a:p>
            <a:r>
              <a:rPr lang="en-US" sz="2400" b="1" dirty="0" smtClean="0">
                <a:solidFill>
                  <a:srgbClr val="18579B"/>
                </a:solidFill>
              </a:rPr>
              <a:t>Broadway		Lawson		</a:t>
            </a:r>
            <a:r>
              <a:rPr lang="en-US" sz="2400" b="1" dirty="0" smtClean="0">
                <a:solidFill>
                  <a:srgbClr val="18579B"/>
                </a:solidFill>
              </a:rPr>
              <a:t>		Bancroft</a:t>
            </a:r>
            <a:endParaRPr lang="en-US" sz="2400" b="1" dirty="0" smtClean="0">
              <a:solidFill>
                <a:srgbClr val="18579B"/>
              </a:solidFill>
            </a:endParaRPr>
          </a:p>
          <a:p>
            <a:r>
              <a:rPr lang="en-US" sz="2400" b="1" dirty="0" smtClean="0">
                <a:solidFill>
                  <a:srgbClr val="18579B"/>
                </a:solidFill>
              </a:rPr>
              <a:t>Canfield		</a:t>
            </a:r>
            <a:r>
              <a:rPr lang="en-US" sz="2400" b="1" dirty="0" smtClean="0">
                <a:solidFill>
                  <a:srgbClr val="18579B"/>
                </a:solidFill>
              </a:rPr>
              <a:t>	Manhattan </a:t>
            </a:r>
            <a:r>
              <a:rPr lang="en-US" sz="2400" b="1" dirty="0" smtClean="0">
                <a:solidFill>
                  <a:srgbClr val="18579B"/>
                </a:solidFill>
              </a:rPr>
              <a:t>Place	Le Conte</a:t>
            </a:r>
          </a:p>
          <a:p>
            <a:r>
              <a:rPr lang="en-US" sz="2400" b="1" dirty="0" smtClean="0">
                <a:solidFill>
                  <a:srgbClr val="18579B"/>
                </a:solidFill>
              </a:rPr>
              <a:t>Carson-Gore	</a:t>
            </a:r>
            <a:r>
              <a:rPr lang="en-US" sz="2400" b="1" dirty="0" smtClean="0">
                <a:solidFill>
                  <a:srgbClr val="18579B"/>
                </a:solidFill>
              </a:rPr>
              <a:t>Marquez</a:t>
            </a:r>
            <a:r>
              <a:rPr lang="en-US" sz="2400" b="1" dirty="0" smtClean="0">
                <a:solidFill>
                  <a:srgbClr val="18579B"/>
                </a:solidFill>
              </a:rPr>
              <a:t>		</a:t>
            </a:r>
            <a:r>
              <a:rPr lang="en-US" sz="2400" b="1" dirty="0" smtClean="0">
                <a:solidFill>
                  <a:srgbClr val="18579B"/>
                </a:solidFill>
              </a:rPr>
              <a:t>		Twain</a:t>
            </a:r>
            <a:endParaRPr lang="en-US" sz="2400" b="1" dirty="0" smtClean="0">
              <a:solidFill>
                <a:srgbClr val="18579B"/>
              </a:solidFill>
            </a:endParaRPr>
          </a:p>
          <a:p>
            <a:r>
              <a:rPr lang="en-US" sz="2400" b="1" dirty="0" err="1" smtClean="0">
                <a:solidFill>
                  <a:srgbClr val="18579B"/>
                </a:solidFill>
              </a:rPr>
              <a:t>Carthay</a:t>
            </a:r>
            <a:r>
              <a:rPr lang="en-US" sz="2400" b="1" dirty="0" smtClean="0">
                <a:solidFill>
                  <a:srgbClr val="18579B"/>
                </a:solidFill>
              </a:rPr>
              <a:t>		</a:t>
            </a:r>
            <a:r>
              <a:rPr lang="en-US" sz="2400" b="1" dirty="0" smtClean="0">
                <a:solidFill>
                  <a:srgbClr val="18579B"/>
                </a:solidFill>
              </a:rPr>
              <a:t>	Overland</a:t>
            </a:r>
            <a:r>
              <a:rPr lang="en-US" sz="2400" b="1" dirty="0" smtClean="0">
                <a:solidFill>
                  <a:srgbClr val="18579B"/>
                </a:solidFill>
              </a:rPr>
              <a:t>		</a:t>
            </a:r>
            <a:r>
              <a:rPr lang="en-US" sz="2400" b="1" dirty="0" smtClean="0">
                <a:solidFill>
                  <a:srgbClr val="18579B"/>
                </a:solidFill>
              </a:rPr>
              <a:t>		Palms </a:t>
            </a:r>
            <a:r>
              <a:rPr lang="en-US" sz="2400" b="1" dirty="0" smtClean="0">
                <a:solidFill>
                  <a:srgbClr val="18579B"/>
                </a:solidFill>
              </a:rPr>
              <a:t>MS</a:t>
            </a:r>
          </a:p>
          <a:p>
            <a:r>
              <a:rPr lang="en-US" sz="2400" b="1" dirty="0" err="1" smtClean="0">
                <a:solidFill>
                  <a:srgbClr val="18579B"/>
                </a:solidFill>
              </a:rPr>
              <a:t>Charnock</a:t>
            </a:r>
            <a:r>
              <a:rPr lang="en-US" sz="2400" b="1" dirty="0" smtClean="0">
                <a:solidFill>
                  <a:srgbClr val="18579B"/>
                </a:solidFill>
              </a:rPr>
              <a:t> 		Palisades</a:t>
            </a:r>
          </a:p>
          <a:p>
            <a:r>
              <a:rPr lang="en-US" sz="2400" b="1" dirty="0" err="1" smtClean="0">
                <a:solidFill>
                  <a:srgbClr val="18579B"/>
                </a:solidFill>
              </a:rPr>
              <a:t>Cheremoya</a:t>
            </a:r>
            <a:r>
              <a:rPr lang="en-US" sz="2400" b="1" dirty="0" smtClean="0">
                <a:solidFill>
                  <a:srgbClr val="18579B"/>
                </a:solidFill>
              </a:rPr>
              <a:t>		Topanga		</a:t>
            </a:r>
            <a:r>
              <a:rPr lang="en-US" sz="2400" b="1" dirty="0" smtClean="0">
                <a:solidFill>
                  <a:srgbClr val="18579B"/>
                </a:solidFill>
              </a:rPr>
              <a:t>		and</a:t>
            </a:r>
            <a:r>
              <a:rPr lang="is-IS" sz="2400" b="1" dirty="0" smtClean="0">
                <a:solidFill>
                  <a:srgbClr val="18579B"/>
                </a:solidFill>
              </a:rPr>
              <a:t>…</a:t>
            </a:r>
            <a:endParaRPr lang="en-US" sz="2400" b="1" dirty="0" smtClean="0">
              <a:solidFill>
                <a:srgbClr val="18579B"/>
              </a:solidFill>
            </a:endParaRPr>
          </a:p>
          <a:p>
            <a:r>
              <a:rPr lang="en-US" sz="2400" b="1" dirty="0" smtClean="0">
                <a:solidFill>
                  <a:srgbClr val="18579B"/>
                </a:solidFill>
              </a:rPr>
              <a:t>Clover			</a:t>
            </a:r>
            <a:r>
              <a:rPr lang="en-US" sz="2400" b="1" dirty="0" smtClean="0">
                <a:solidFill>
                  <a:srgbClr val="18579B"/>
                </a:solidFill>
              </a:rPr>
              <a:t>Valley </a:t>
            </a:r>
            <a:r>
              <a:rPr lang="en-US" sz="2400" b="1" dirty="0" smtClean="0">
                <a:solidFill>
                  <a:srgbClr val="18579B"/>
                </a:solidFill>
              </a:rPr>
              <a:t>View</a:t>
            </a:r>
          </a:p>
          <a:p>
            <a:r>
              <a:rPr lang="en-US" sz="2400" b="1" dirty="0" smtClean="0">
                <a:solidFill>
                  <a:srgbClr val="18579B"/>
                </a:solidFill>
              </a:rPr>
              <a:t>Community		Van Ness</a:t>
            </a:r>
          </a:p>
          <a:p>
            <a:r>
              <a:rPr lang="en-US" sz="2400" dirty="0"/>
              <a:t>	</a:t>
            </a:r>
            <a:r>
              <a:rPr lang="en-US" sz="2400" dirty="0" smtClean="0"/>
              <a:t>		</a:t>
            </a:r>
            <a:endParaRPr lang="en-US" sz="2400" dirty="0"/>
          </a:p>
        </p:txBody>
      </p:sp>
    </p:spTree>
    <p:extLst>
      <p:ext uri="{BB962C8B-B14F-4D97-AF65-F5344CB8AC3E}">
        <p14:creationId xmlns:p14="http://schemas.microsoft.com/office/powerpoint/2010/main" val="2521023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2600" y="602704"/>
            <a:ext cx="7934831" cy="729887"/>
          </a:xfrm>
        </p:spPr>
        <p:txBody>
          <a:bodyPr/>
          <a:lstStyle/>
          <a:p>
            <a:r>
              <a:rPr lang="en-US" b="1" i="1" dirty="0">
                <a:latin typeface="Garamond"/>
                <a:ea typeface="Cambria" charset="0"/>
                <a:cs typeface="Garamond"/>
              </a:rPr>
              <a:t>Objective #1</a:t>
            </a:r>
            <a:br>
              <a:rPr lang="en-US" b="1" i="1" dirty="0">
                <a:latin typeface="Garamond"/>
                <a:ea typeface="Cambria" charset="0"/>
                <a:cs typeface="Garamond"/>
              </a:rPr>
            </a:br>
            <a:r>
              <a:rPr lang="en-US" b="1" dirty="0">
                <a:latin typeface="Garamond"/>
                <a:ea typeface="Cambria" charset="0"/>
                <a:cs typeface="Garamond"/>
              </a:rPr>
              <a:t>Use of Reclassification Data</a:t>
            </a:r>
            <a:endParaRPr lang="en-US" dirty="0"/>
          </a:p>
        </p:txBody>
      </p:sp>
      <p:pic>
        <p:nvPicPr>
          <p:cNvPr id="2" name="Picture 1" descr="picture 2017-02-13 at 3.55.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231" y="1494013"/>
            <a:ext cx="8403230" cy="5043448"/>
          </a:xfrm>
          <a:prstGeom prst="rect">
            <a:avLst/>
          </a:prstGeom>
        </p:spPr>
        <p:style>
          <a:lnRef idx="2">
            <a:schemeClr val="dk1"/>
          </a:lnRef>
          <a:fillRef idx="1">
            <a:schemeClr val="lt1"/>
          </a:fillRef>
          <a:effectRef idx="0">
            <a:schemeClr val="dk1"/>
          </a:effectRef>
          <a:fontRef idx="minor">
            <a:schemeClr val="dk1"/>
          </a:fontRef>
        </p:style>
      </p:pic>
      <p:sp>
        <p:nvSpPr>
          <p:cNvPr id="7" name="Rounded Rectangle 6"/>
          <p:cNvSpPr/>
          <p:nvPr/>
        </p:nvSpPr>
        <p:spPr>
          <a:xfrm>
            <a:off x="329231" y="21523"/>
            <a:ext cx="8647927" cy="651593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solidFill>
                  <a:srgbClr val="18579B"/>
                </a:solidFill>
              </a:rPr>
              <a:t>9 </a:t>
            </a:r>
            <a:r>
              <a:rPr lang="en-US" sz="2400" b="1" dirty="0">
                <a:solidFill>
                  <a:srgbClr val="18579B"/>
                </a:solidFill>
              </a:rPr>
              <a:t>s</a:t>
            </a:r>
            <a:r>
              <a:rPr lang="en-US" sz="2400" b="1" dirty="0" smtClean="0">
                <a:solidFill>
                  <a:srgbClr val="18579B"/>
                </a:solidFill>
              </a:rPr>
              <a:t>chools that have hit </a:t>
            </a:r>
            <a:endParaRPr lang="en-US" sz="2400" b="1" dirty="0" smtClean="0">
              <a:solidFill>
                <a:srgbClr val="18579B"/>
              </a:solidFill>
            </a:endParaRPr>
          </a:p>
          <a:p>
            <a:pPr algn="ctr"/>
            <a:r>
              <a:rPr lang="en-US" sz="2400" b="1" dirty="0" smtClean="0">
                <a:solidFill>
                  <a:srgbClr val="18579B"/>
                </a:solidFill>
              </a:rPr>
              <a:t>the </a:t>
            </a:r>
            <a:r>
              <a:rPr lang="en-US" sz="2400" b="1" dirty="0" smtClean="0">
                <a:solidFill>
                  <a:srgbClr val="18579B"/>
                </a:solidFill>
              </a:rPr>
              <a:t>22% Reclassification Rate and </a:t>
            </a:r>
            <a:endParaRPr lang="en-US" sz="2400" b="1" dirty="0" smtClean="0">
              <a:solidFill>
                <a:srgbClr val="18579B"/>
              </a:solidFill>
            </a:endParaRPr>
          </a:p>
          <a:p>
            <a:pPr algn="ctr"/>
            <a:r>
              <a:rPr lang="en-US" sz="2400" b="1" dirty="0" smtClean="0">
                <a:solidFill>
                  <a:srgbClr val="18579B"/>
                </a:solidFill>
              </a:rPr>
              <a:t>are </a:t>
            </a:r>
            <a:r>
              <a:rPr lang="en-US" sz="2400" b="1" dirty="0" smtClean="0">
                <a:solidFill>
                  <a:srgbClr val="18579B"/>
                </a:solidFill>
              </a:rPr>
              <a:t>still </a:t>
            </a:r>
            <a:r>
              <a:rPr lang="en-US" sz="2400" b="1" dirty="0">
                <a:solidFill>
                  <a:srgbClr val="18579B"/>
                </a:solidFill>
              </a:rPr>
              <a:t>s</a:t>
            </a:r>
            <a:r>
              <a:rPr lang="en-US" sz="2400" b="1" dirty="0" smtClean="0">
                <a:solidFill>
                  <a:srgbClr val="18579B"/>
                </a:solidFill>
              </a:rPr>
              <a:t>triving to increase their rate</a:t>
            </a:r>
          </a:p>
          <a:p>
            <a:pPr algn="ctr"/>
            <a:endParaRPr lang="en-US" sz="2400" b="1" dirty="0" smtClean="0">
              <a:solidFill>
                <a:srgbClr val="18579B"/>
              </a:solidFill>
            </a:endParaRPr>
          </a:p>
          <a:p>
            <a:pPr algn="ctr"/>
            <a:endParaRPr lang="en-US" sz="2400" b="1" dirty="0" smtClean="0">
              <a:solidFill>
                <a:srgbClr val="18579B"/>
              </a:solidFill>
            </a:endParaRPr>
          </a:p>
          <a:p>
            <a:r>
              <a:rPr lang="en-US" sz="2400" b="1" dirty="0" smtClean="0">
                <a:solidFill>
                  <a:srgbClr val="18579B"/>
                </a:solidFill>
              </a:rPr>
              <a:t>3</a:t>
            </a:r>
            <a:r>
              <a:rPr lang="en-US" sz="2400" b="1" baseline="30000" dirty="0" smtClean="0">
                <a:solidFill>
                  <a:srgbClr val="18579B"/>
                </a:solidFill>
              </a:rPr>
              <a:t>rd</a:t>
            </a:r>
            <a:r>
              <a:rPr lang="en-US" sz="2400" b="1" dirty="0" smtClean="0">
                <a:solidFill>
                  <a:srgbClr val="18579B"/>
                </a:solidFill>
              </a:rPr>
              <a:t> Street (26 students)    	Burroughs (38 students)</a:t>
            </a:r>
          </a:p>
          <a:p>
            <a:r>
              <a:rPr lang="en-US" sz="2400" b="1" dirty="0" smtClean="0">
                <a:solidFill>
                  <a:srgbClr val="18579B"/>
                </a:solidFill>
              </a:rPr>
              <a:t>Canyon (1 student)		</a:t>
            </a:r>
            <a:r>
              <a:rPr lang="en-US" sz="2400" b="1" dirty="0" smtClean="0">
                <a:solidFill>
                  <a:srgbClr val="18579B"/>
                </a:solidFill>
              </a:rPr>
              <a:t>	Revere </a:t>
            </a:r>
            <a:r>
              <a:rPr lang="en-US" sz="2400" b="1" dirty="0" smtClean="0">
                <a:solidFill>
                  <a:srgbClr val="18579B"/>
                </a:solidFill>
              </a:rPr>
              <a:t>(19 students)</a:t>
            </a:r>
          </a:p>
          <a:p>
            <a:r>
              <a:rPr lang="en-US" sz="2400" b="1" dirty="0" smtClean="0">
                <a:solidFill>
                  <a:srgbClr val="18579B"/>
                </a:solidFill>
              </a:rPr>
              <a:t>Cowan (2 students)		</a:t>
            </a:r>
            <a:r>
              <a:rPr lang="en-US" sz="2400" b="1" dirty="0" smtClean="0">
                <a:solidFill>
                  <a:srgbClr val="18579B"/>
                </a:solidFill>
              </a:rPr>
              <a:t>	LACES </a:t>
            </a:r>
            <a:r>
              <a:rPr lang="en-US" sz="2400" b="1" dirty="0" smtClean="0">
                <a:solidFill>
                  <a:srgbClr val="18579B"/>
                </a:solidFill>
              </a:rPr>
              <a:t>(7 students)</a:t>
            </a:r>
          </a:p>
          <a:p>
            <a:r>
              <a:rPr lang="en-US" sz="2400" b="1" dirty="0" err="1" smtClean="0">
                <a:solidFill>
                  <a:srgbClr val="18579B"/>
                </a:solidFill>
              </a:rPr>
              <a:t>Paseo</a:t>
            </a:r>
            <a:r>
              <a:rPr lang="en-US" sz="2400" b="1" dirty="0" smtClean="0">
                <a:solidFill>
                  <a:srgbClr val="18579B"/>
                </a:solidFill>
              </a:rPr>
              <a:t> (9 students)</a:t>
            </a:r>
          </a:p>
          <a:p>
            <a:r>
              <a:rPr lang="en-US" sz="2400" b="1" dirty="0" err="1" smtClean="0">
                <a:solidFill>
                  <a:srgbClr val="18579B"/>
                </a:solidFill>
              </a:rPr>
              <a:t>Walgrove</a:t>
            </a:r>
            <a:r>
              <a:rPr lang="en-US" sz="2400" b="1" dirty="0" smtClean="0">
                <a:solidFill>
                  <a:srgbClr val="18579B"/>
                </a:solidFill>
              </a:rPr>
              <a:t> (5 students)</a:t>
            </a:r>
          </a:p>
          <a:p>
            <a:r>
              <a:rPr lang="en-US" sz="2400" b="1" dirty="0" smtClean="0">
                <a:solidFill>
                  <a:srgbClr val="18579B"/>
                </a:solidFill>
              </a:rPr>
              <a:t>West Hollywood (3 students)</a:t>
            </a:r>
            <a:endParaRPr lang="en-US" sz="2400" b="1" dirty="0">
              <a:solidFill>
                <a:srgbClr val="18579B"/>
              </a:solidFill>
            </a:endParaRPr>
          </a:p>
        </p:txBody>
      </p:sp>
    </p:spTree>
    <p:extLst>
      <p:ext uri="{BB962C8B-B14F-4D97-AF65-F5344CB8AC3E}">
        <p14:creationId xmlns:p14="http://schemas.microsoft.com/office/powerpoint/2010/main" val="429076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553" y="469757"/>
            <a:ext cx="8089153" cy="729887"/>
          </a:xfrm>
        </p:spPr>
        <p:txBody>
          <a:bodyPr/>
          <a:lstStyle/>
          <a:p>
            <a:pPr lvl="0">
              <a:spcAft>
                <a:spcPct val="35000"/>
              </a:spcAft>
            </a:pPr>
            <a:r>
              <a:rPr lang="en-US" sz="3200" b="1" dirty="0">
                <a:solidFill>
                  <a:srgbClr val="0F6FC6"/>
                </a:solidFill>
                <a:latin typeface="Garamond"/>
                <a:ea typeface="Cambria" charset="0"/>
                <a:cs typeface="Garamond"/>
              </a:rPr>
              <a:t>Next opportunity to reclassify</a:t>
            </a:r>
            <a:endParaRPr lang="en-US" sz="3200" b="1" dirty="0">
              <a:solidFill>
                <a:srgbClr val="0F6FC6"/>
              </a:solidFill>
              <a:latin typeface="Garamond"/>
              <a:cs typeface="Garamond"/>
            </a:endParaRPr>
          </a:p>
        </p:txBody>
      </p:sp>
      <p:sp>
        <p:nvSpPr>
          <p:cNvPr id="3" name="Content Placeholder 2"/>
          <p:cNvSpPr>
            <a:spLocks noGrp="1"/>
          </p:cNvSpPr>
          <p:nvPr>
            <p:ph idx="1"/>
          </p:nvPr>
        </p:nvSpPr>
        <p:spPr>
          <a:xfrm>
            <a:off x="274952" y="1293839"/>
            <a:ext cx="8461260" cy="3916362"/>
          </a:xfrm>
        </p:spPr>
        <p:txBody>
          <a:bodyPr/>
          <a:lstStyle/>
          <a:p>
            <a:pPr marL="127000" lvl="0" indent="0">
              <a:spcAft>
                <a:spcPct val="35000"/>
              </a:spcAft>
              <a:buNone/>
            </a:pPr>
            <a:r>
              <a:rPr lang="en-US" sz="2400" b="1" dirty="0">
                <a:solidFill>
                  <a:schemeClr val="tx1"/>
                </a:solidFill>
                <a:latin typeface="Garamond" charset="0"/>
                <a:ea typeface="Garamond" charset="0"/>
                <a:cs typeface="Garamond" charset="0"/>
              </a:rPr>
              <a:t>Planning for upcoming reclassification opportunity:</a:t>
            </a:r>
          </a:p>
        </p:txBody>
      </p:sp>
      <p:pic>
        <p:nvPicPr>
          <p:cNvPr id="5" name="Picture 4"/>
          <p:cNvPicPr>
            <a:picLocks noChangeAspect="1"/>
          </p:cNvPicPr>
          <p:nvPr/>
        </p:nvPicPr>
        <p:blipFill>
          <a:blip r:embed="rId3"/>
          <a:stretch>
            <a:fillRect/>
          </a:stretch>
        </p:blipFill>
        <p:spPr>
          <a:xfrm>
            <a:off x="6832973" y="218763"/>
            <a:ext cx="1066844" cy="781463"/>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791088515"/>
              </p:ext>
            </p:extLst>
          </p:nvPr>
        </p:nvGraphicFramePr>
        <p:xfrm>
          <a:off x="792442" y="1909259"/>
          <a:ext cx="7648586" cy="3520078"/>
        </p:xfrm>
        <a:graphic>
          <a:graphicData uri="http://schemas.openxmlformats.org/drawingml/2006/table">
            <a:tbl>
              <a:tblPr firstRow="1" bandRow="1">
                <a:tableStyleId>{5C22544A-7EE6-4342-B048-85BDC9FD1C3A}</a:tableStyleId>
              </a:tblPr>
              <a:tblGrid>
                <a:gridCol w="3823841">
                  <a:extLst>
                    <a:ext uri="{9D8B030D-6E8A-4147-A177-3AD203B41FA5}">
                      <a16:colId xmlns="" xmlns:a16="http://schemas.microsoft.com/office/drawing/2014/main" val="20000"/>
                    </a:ext>
                  </a:extLst>
                </a:gridCol>
                <a:gridCol w="3824745">
                  <a:extLst>
                    <a:ext uri="{9D8B030D-6E8A-4147-A177-3AD203B41FA5}">
                      <a16:colId xmlns="" xmlns:a16="http://schemas.microsoft.com/office/drawing/2014/main" val="20001"/>
                    </a:ext>
                  </a:extLst>
                </a:gridCol>
              </a:tblGrid>
              <a:tr h="438163">
                <a:tc>
                  <a:txBody>
                    <a:bodyPr/>
                    <a:lstStyle/>
                    <a:p>
                      <a:pPr algn="ctr"/>
                      <a:r>
                        <a:rPr lang="en-US" sz="2200" b="1" i="0" dirty="0">
                          <a:latin typeface="Garamond" charset="0"/>
                          <a:ea typeface="Garamond" charset="0"/>
                          <a:cs typeface="Garamond" charset="0"/>
                        </a:rPr>
                        <a:t>Elementary</a:t>
                      </a:r>
                    </a:p>
                  </a:txBody>
                  <a:tcPr anchor="ctr"/>
                </a:tc>
                <a:tc>
                  <a:txBody>
                    <a:bodyPr/>
                    <a:lstStyle/>
                    <a:p>
                      <a:pPr algn="ctr"/>
                      <a:r>
                        <a:rPr lang="en-US" sz="2200" b="1" i="0">
                          <a:latin typeface="Garamond" charset="0"/>
                          <a:ea typeface="Garamond" charset="0"/>
                          <a:cs typeface="Garamond" charset="0"/>
                        </a:rPr>
                        <a:t>Secondary</a:t>
                      </a:r>
                    </a:p>
                  </a:txBody>
                  <a:tcPr anchor="ctr"/>
                </a:tc>
                <a:extLst>
                  <a:ext uri="{0D108BD9-81ED-4DB2-BD59-A6C34878D82A}">
                    <a16:rowId xmlns="" xmlns:a16="http://schemas.microsoft.com/office/drawing/2014/main" val="10000"/>
                  </a:ext>
                </a:extLst>
              </a:tr>
              <a:tr h="1456043">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000" b="1" i="0" dirty="0">
                          <a:solidFill>
                            <a:schemeClr val="tx1"/>
                          </a:solidFill>
                          <a:latin typeface="Garamond" charset="0"/>
                          <a:ea typeface="Garamond" charset="0"/>
                          <a:cs typeface="Garamond" charset="0"/>
                        </a:rPr>
                        <a:t>LAUSD-CELDT</a:t>
                      </a:r>
                    </a:p>
                    <a:p>
                      <a:pPr marL="285750" marR="0" lvl="2"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800" b="1" i="0" dirty="0">
                          <a:solidFill>
                            <a:srgbClr val="FF2600"/>
                          </a:solidFill>
                          <a:latin typeface="Garamond" charset="0"/>
                          <a:ea typeface="Garamond" charset="0"/>
                          <a:cs typeface="Garamond" charset="0"/>
                        </a:rPr>
                        <a:t>March</a:t>
                      </a:r>
                      <a:r>
                        <a:rPr lang="en-US" sz="1800" b="1" i="0" baseline="0" dirty="0">
                          <a:solidFill>
                            <a:srgbClr val="FF2600"/>
                          </a:solidFill>
                          <a:latin typeface="Garamond" charset="0"/>
                          <a:ea typeface="Garamond" charset="0"/>
                          <a:cs typeface="Garamond" charset="0"/>
                        </a:rPr>
                        <a:t> </a:t>
                      </a:r>
                      <a:r>
                        <a:rPr lang="en-US" sz="1800" b="1" i="0" baseline="0" dirty="0" smtClean="0">
                          <a:solidFill>
                            <a:srgbClr val="FF2600"/>
                          </a:solidFill>
                          <a:latin typeface="Garamond" charset="0"/>
                          <a:ea typeface="Garamond" charset="0"/>
                          <a:cs typeface="Garamond" charset="0"/>
                        </a:rPr>
                        <a:t>13-</a:t>
                      </a:r>
                      <a:r>
                        <a:rPr lang="en-US" sz="1800" b="1" i="0" baseline="0" dirty="0">
                          <a:solidFill>
                            <a:srgbClr val="FF2600"/>
                          </a:solidFill>
                          <a:latin typeface="Garamond" charset="0"/>
                          <a:ea typeface="Garamond" charset="0"/>
                          <a:cs typeface="Garamond" charset="0"/>
                        </a:rPr>
                        <a:t>March </a:t>
                      </a:r>
                      <a:r>
                        <a:rPr lang="en-US" sz="1800" b="1" i="0" baseline="0" dirty="0" smtClean="0">
                          <a:solidFill>
                            <a:srgbClr val="FF2600"/>
                          </a:solidFill>
                          <a:latin typeface="Garamond" charset="0"/>
                          <a:ea typeface="Garamond" charset="0"/>
                          <a:cs typeface="Garamond" charset="0"/>
                        </a:rPr>
                        <a:t>24</a:t>
                      </a:r>
                      <a:r>
                        <a:rPr lang="en-US" sz="1800" b="0" i="0" baseline="0" dirty="0" smtClean="0">
                          <a:solidFill>
                            <a:schemeClr val="tx1"/>
                          </a:solidFill>
                          <a:latin typeface="Garamond" charset="0"/>
                          <a:ea typeface="Garamond" charset="0"/>
                          <a:cs typeface="Garamond" charset="0"/>
                        </a:rPr>
                        <a:t>, </a:t>
                      </a:r>
                      <a:r>
                        <a:rPr lang="en-US" sz="1800" b="0" i="0" baseline="0" dirty="0">
                          <a:solidFill>
                            <a:schemeClr val="tx1"/>
                          </a:solidFill>
                          <a:latin typeface="Garamond" charset="0"/>
                          <a:ea typeface="Garamond" charset="0"/>
                          <a:cs typeface="Garamond" charset="0"/>
                        </a:rPr>
                        <a:t>2017 Single Track schools</a:t>
                      </a:r>
                      <a:endParaRPr lang="en-US" sz="1800" b="0" i="0" dirty="0">
                        <a:solidFill>
                          <a:schemeClr val="tx1"/>
                        </a:solidFill>
                        <a:latin typeface="Garamond" charset="0"/>
                        <a:ea typeface="Garamond" charset="0"/>
                        <a:cs typeface="Garamond" charset="0"/>
                      </a:endParaRPr>
                    </a:p>
                  </a:txBody>
                  <a:tcPr anchor="ctr"/>
                </a:tc>
                <a:tc>
                  <a:txBody>
                    <a:bodyPr/>
                    <a:lstStyle/>
                    <a:p>
                      <a:r>
                        <a:rPr lang="en-US" sz="2000" b="1" i="0" dirty="0">
                          <a:latin typeface="Garamond" charset="0"/>
                          <a:ea typeface="Garamond" charset="0"/>
                          <a:cs typeface="Garamond" charset="0"/>
                        </a:rPr>
                        <a:t>LAUSD-CELDT</a:t>
                      </a:r>
                      <a:endParaRPr lang="en-US" sz="2000" b="1" i="0" baseline="0" dirty="0">
                        <a:latin typeface="Garamond" charset="0"/>
                        <a:ea typeface="Garamond" charset="0"/>
                        <a:cs typeface="Garamond" charset="0"/>
                      </a:endParaRPr>
                    </a:p>
                    <a:p>
                      <a:pPr marL="285750" marR="0" lvl="2"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800" b="0" i="0" dirty="0">
                          <a:solidFill>
                            <a:schemeClr val="tx1"/>
                          </a:solidFill>
                          <a:latin typeface="Garamond" charset="0"/>
                          <a:ea typeface="Garamond" charset="0"/>
                          <a:cs typeface="Garamond" charset="0"/>
                        </a:rPr>
                        <a:t>March</a:t>
                      </a:r>
                      <a:r>
                        <a:rPr lang="en-US" sz="1800" b="0" i="0" baseline="0" dirty="0">
                          <a:solidFill>
                            <a:schemeClr val="tx1"/>
                          </a:solidFill>
                          <a:latin typeface="Garamond" charset="0"/>
                          <a:ea typeface="Garamond" charset="0"/>
                          <a:cs typeface="Garamond" charset="0"/>
                        </a:rPr>
                        <a:t> </a:t>
                      </a:r>
                      <a:r>
                        <a:rPr lang="en-US" sz="1800" b="0" i="0" baseline="0" dirty="0" smtClean="0">
                          <a:solidFill>
                            <a:schemeClr val="tx1"/>
                          </a:solidFill>
                          <a:latin typeface="Garamond" charset="0"/>
                          <a:ea typeface="Garamond" charset="0"/>
                          <a:cs typeface="Garamond" charset="0"/>
                        </a:rPr>
                        <a:t>13, </a:t>
                      </a:r>
                      <a:r>
                        <a:rPr lang="en-US" sz="1800" b="0" i="0" baseline="0" dirty="0">
                          <a:solidFill>
                            <a:schemeClr val="tx1"/>
                          </a:solidFill>
                          <a:latin typeface="Garamond" charset="0"/>
                          <a:ea typeface="Garamond" charset="0"/>
                          <a:cs typeface="Garamond" charset="0"/>
                        </a:rPr>
                        <a:t>2017-March </a:t>
                      </a:r>
                      <a:r>
                        <a:rPr lang="en-US" sz="1800" b="0" i="0" baseline="0" dirty="0" smtClean="0">
                          <a:solidFill>
                            <a:schemeClr val="tx1"/>
                          </a:solidFill>
                          <a:latin typeface="Garamond" charset="0"/>
                          <a:ea typeface="Garamond" charset="0"/>
                          <a:cs typeface="Garamond" charset="0"/>
                        </a:rPr>
                        <a:t>24, </a:t>
                      </a:r>
                      <a:r>
                        <a:rPr lang="en-US" sz="1800" b="0" i="0" baseline="0" dirty="0">
                          <a:solidFill>
                            <a:schemeClr val="tx1"/>
                          </a:solidFill>
                          <a:latin typeface="Garamond" charset="0"/>
                          <a:ea typeface="Garamond" charset="0"/>
                          <a:cs typeface="Garamond" charset="0"/>
                        </a:rPr>
                        <a:t>2017 Single Track schools</a:t>
                      </a:r>
                      <a:endParaRPr lang="en-US" sz="1800" b="0" i="0" dirty="0">
                        <a:solidFill>
                          <a:schemeClr val="tx1"/>
                        </a:solidFill>
                        <a:latin typeface="Garamond" charset="0"/>
                        <a:ea typeface="Garamond" charset="0"/>
                        <a:cs typeface="Garamond" charset="0"/>
                      </a:endParaRPr>
                    </a:p>
                    <a:p>
                      <a:pPr marL="285750" indent="-285750">
                        <a:buFont typeface="Arial" charset="0"/>
                        <a:buChar char="•"/>
                      </a:pPr>
                      <a:endParaRPr lang="en-US" sz="1800" b="0" i="0" dirty="0">
                        <a:latin typeface="Garamond" charset="0"/>
                        <a:ea typeface="Garamond" charset="0"/>
                        <a:cs typeface="Garamond" charset="0"/>
                      </a:endParaRPr>
                    </a:p>
                  </a:txBody>
                  <a:tcPr anchor="ctr"/>
                </a:tc>
                <a:extLst>
                  <a:ext uri="{0D108BD9-81ED-4DB2-BD59-A6C34878D82A}">
                    <a16:rowId xmlns="" xmlns:a16="http://schemas.microsoft.com/office/drawing/2014/main" val="10001"/>
                  </a:ext>
                </a:extLst>
              </a:tr>
              <a:tr h="1625872">
                <a:tc>
                  <a:txBody>
                    <a:bodyPr/>
                    <a:lstStyle/>
                    <a:p>
                      <a:r>
                        <a:rPr lang="en-US" sz="2000" b="1" i="0" dirty="0">
                          <a:latin typeface="Garamond" charset="0"/>
                          <a:ea typeface="Garamond" charset="0"/>
                          <a:cs typeface="Garamond" charset="0"/>
                        </a:rPr>
                        <a:t>Reporting Period </a:t>
                      </a:r>
                      <a:r>
                        <a:rPr lang="en-US" sz="2000" b="1" i="0" dirty="0" smtClean="0">
                          <a:latin typeface="Garamond" charset="0"/>
                          <a:ea typeface="Garamond" charset="0"/>
                          <a:cs typeface="Garamond" charset="0"/>
                        </a:rPr>
                        <a:t>2 </a:t>
                      </a:r>
                      <a:r>
                        <a:rPr lang="en-US" sz="2000" b="1" i="0" dirty="0">
                          <a:latin typeface="Garamond" charset="0"/>
                          <a:ea typeface="Garamond" charset="0"/>
                          <a:cs typeface="Garamond" charset="0"/>
                        </a:rPr>
                        <a:t>Marks: </a:t>
                      </a:r>
                    </a:p>
                    <a:p>
                      <a:pPr marL="285750" indent="-285750">
                        <a:buFont typeface="Arial" charset="0"/>
                        <a:buChar char="•"/>
                      </a:pPr>
                      <a:r>
                        <a:rPr lang="en-US" sz="1800" b="0" i="0" dirty="0">
                          <a:latin typeface="Garamond" charset="0"/>
                          <a:ea typeface="Garamond" charset="0"/>
                          <a:cs typeface="Garamond" charset="0"/>
                        </a:rPr>
                        <a:t>Submit:</a:t>
                      </a:r>
                      <a:r>
                        <a:rPr lang="en-US" sz="1800" b="0" i="0" baseline="0" dirty="0">
                          <a:latin typeface="Garamond" charset="0"/>
                          <a:ea typeface="Garamond" charset="0"/>
                          <a:cs typeface="Garamond" charset="0"/>
                        </a:rPr>
                        <a:t> February 9-</a:t>
                      </a:r>
                      <a:r>
                        <a:rPr lang="en-US" sz="1800" b="1" i="0" baseline="0" dirty="0">
                          <a:solidFill>
                            <a:srgbClr val="FF0000"/>
                          </a:solidFill>
                          <a:latin typeface="Garamond" charset="0"/>
                          <a:ea typeface="Garamond" charset="0"/>
                          <a:cs typeface="Garamond" charset="0"/>
                        </a:rPr>
                        <a:t>March 3, 2017</a:t>
                      </a:r>
                      <a:endParaRPr lang="en-US" sz="1800" b="1" i="0" dirty="0">
                        <a:solidFill>
                          <a:srgbClr val="FF0000"/>
                        </a:solidFill>
                        <a:latin typeface="Garamond" charset="0"/>
                        <a:ea typeface="Garamond" charset="0"/>
                        <a:cs typeface="Garamond" charset="0"/>
                      </a:endParaRPr>
                    </a:p>
                    <a:p>
                      <a:pPr marL="285750" indent="-285750">
                        <a:buFont typeface="Arial" charset="0"/>
                        <a:buChar char="•"/>
                      </a:pPr>
                      <a:r>
                        <a:rPr lang="en-US" sz="1800" b="0" i="0" baseline="0" dirty="0">
                          <a:latin typeface="Garamond" charset="0"/>
                          <a:ea typeface="Garamond" charset="0"/>
                          <a:cs typeface="Garamond" charset="0"/>
                        </a:rPr>
                        <a:t>Used as criteria until June. 2017</a:t>
                      </a:r>
                      <a:endParaRPr lang="en-US" sz="1800" b="0" i="0" dirty="0">
                        <a:latin typeface="Garamond" charset="0"/>
                        <a:ea typeface="Garamond" charset="0"/>
                        <a:cs typeface="Garamond" charset="0"/>
                      </a:endParaRPr>
                    </a:p>
                  </a:txBody>
                  <a:tcPr anchor="ctr"/>
                </a:tc>
                <a:tc>
                  <a:txBody>
                    <a:bodyPr/>
                    <a:lstStyle/>
                    <a:p>
                      <a:r>
                        <a:rPr lang="en-US" sz="2000" b="1" i="0" baseline="0" dirty="0">
                          <a:latin typeface="Garamond" charset="0"/>
                          <a:ea typeface="Garamond" charset="0"/>
                          <a:cs typeface="Garamond" charset="0"/>
                        </a:rPr>
                        <a:t>Reading Inventory:</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800" b="0" i="0" baseline="0" dirty="0">
                          <a:latin typeface="Garamond" charset="0"/>
                          <a:ea typeface="Garamond" charset="0"/>
                          <a:cs typeface="Garamond" charset="0"/>
                        </a:rPr>
                        <a:t>Submit: </a:t>
                      </a:r>
                      <a:r>
                        <a:rPr lang="en-US" sz="1800" b="0" i="0" u="none" strike="noStrike" cap="none" baseline="0" dirty="0">
                          <a:solidFill>
                            <a:schemeClr val="dk1"/>
                          </a:solidFill>
                          <a:effectLst/>
                          <a:latin typeface="Garamond" charset="0"/>
                          <a:ea typeface="Garamond" charset="0"/>
                          <a:cs typeface="Garamond" charset="0"/>
                          <a:sym typeface="Arial"/>
                          <a:rtl val="0"/>
                        </a:rPr>
                        <a:t>April 24th – May 26th, 2017 </a:t>
                      </a:r>
                      <a:endParaRPr lang="en-US" sz="1800" b="0" i="0" baseline="0" dirty="0">
                        <a:latin typeface="Garamond" charset="0"/>
                        <a:ea typeface="Garamond" charset="0"/>
                        <a:cs typeface="Garamond" charset="0"/>
                      </a:endParaRPr>
                    </a:p>
                    <a:p>
                      <a:pPr marL="285750" indent="-285750">
                        <a:buFont typeface="Arial" charset="0"/>
                        <a:buChar char="•"/>
                      </a:pPr>
                      <a:r>
                        <a:rPr lang="en-US" sz="1800" b="0" i="0" baseline="0" dirty="0">
                          <a:latin typeface="Garamond" charset="0"/>
                          <a:ea typeface="Garamond" charset="0"/>
                          <a:cs typeface="Garamond" charset="0"/>
                        </a:rPr>
                        <a:t>Used as criteria until June 2017</a:t>
                      </a:r>
                      <a:endParaRPr lang="en-US" sz="1800" b="0" i="0" dirty="0">
                        <a:latin typeface="Garamond" charset="0"/>
                        <a:ea typeface="Garamond" charset="0"/>
                        <a:cs typeface="Garamond" charset="0"/>
                      </a:endParaRPr>
                    </a:p>
                  </a:txBody>
                  <a:tcPr anchor="ctr"/>
                </a:tc>
                <a:extLst>
                  <a:ext uri="{0D108BD9-81ED-4DB2-BD59-A6C34878D82A}">
                    <a16:rowId xmlns="" xmlns:a16="http://schemas.microsoft.com/office/drawing/2014/main" val="10002"/>
                  </a:ext>
                </a:extLst>
              </a:tr>
            </a:tbl>
          </a:graphicData>
        </a:graphic>
      </p:graphicFrame>
      <p:sp>
        <p:nvSpPr>
          <p:cNvPr id="6" name="Rectangle 5"/>
          <p:cNvSpPr/>
          <p:nvPr/>
        </p:nvSpPr>
        <p:spPr>
          <a:xfrm>
            <a:off x="776765" y="3864651"/>
            <a:ext cx="3824293" cy="1605178"/>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92444" y="2357046"/>
            <a:ext cx="3816790" cy="1439055"/>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0843" y="5613407"/>
            <a:ext cx="8748139" cy="893133"/>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0843" y="5644766"/>
            <a:ext cx="8685428" cy="861774"/>
          </a:xfrm>
          <a:prstGeom prst="rect">
            <a:avLst/>
          </a:prstGeom>
          <a:noFill/>
        </p:spPr>
        <p:txBody>
          <a:bodyPr wrap="square" rtlCol="0">
            <a:spAutoFit/>
          </a:bodyPr>
          <a:lstStyle/>
          <a:p>
            <a:r>
              <a:rPr lang="en-US" sz="1800" b="1" dirty="0" smtClean="0"/>
              <a:t>Students eligible to take “Second Chance CELDT”:</a:t>
            </a:r>
          </a:p>
          <a:p>
            <a:pPr marL="285750" indent="-285750">
              <a:buFont typeface="Arial"/>
              <a:buChar char="•"/>
            </a:pPr>
            <a:r>
              <a:rPr lang="en-US" sz="1600" dirty="0" smtClean="0"/>
              <a:t>2</a:t>
            </a:r>
            <a:r>
              <a:rPr lang="en-US" sz="1600" baseline="30000" dirty="0" smtClean="0"/>
              <a:t>nd</a:t>
            </a:r>
            <a:r>
              <a:rPr lang="en-US" sz="1600" dirty="0" smtClean="0"/>
              <a:t> - </a:t>
            </a:r>
            <a:r>
              <a:rPr lang="en-US" sz="1600" dirty="0"/>
              <a:t>6</a:t>
            </a:r>
            <a:r>
              <a:rPr lang="en-US" sz="1600" baseline="30000" dirty="0" smtClean="0"/>
              <a:t>th</a:t>
            </a:r>
            <a:r>
              <a:rPr lang="en-US" sz="1600" dirty="0" smtClean="0"/>
              <a:t> </a:t>
            </a:r>
            <a:r>
              <a:rPr lang="en-US" sz="1600" dirty="0" smtClean="0"/>
              <a:t>grade students who are in Profiles E and F (students who met MOY/RI)</a:t>
            </a:r>
          </a:p>
          <a:p>
            <a:pPr marL="285750" indent="-285750">
              <a:buFont typeface="Arial"/>
              <a:buChar char="•"/>
            </a:pPr>
            <a:r>
              <a:rPr lang="en-US" sz="1600" dirty="0" smtClean="0"/>
              <a:t>4</a:t>
            </a:r>
            <a:r>
              <a:rPr lang="en-US" sz="1600" baseline="30000" dirty="0" smtClean="0"/>
              <a:t>th</a:t>
            </a:r>
            <a:r>
              <a:rPr lang="en-US" sz="1600" dirty="0" smtClean="0"/>
              <a:t> - </a:t>
            </a:r>
            <a:r>
              <a:rPr lang="en-US" sz="1600" dirty="0"/>
              <a:t>6</a:t>
            </a:r>
            <a:r>
              <a:rPr lang="en-US" sz="1600" baseline="30000" dirty="0" smtClean="0"/>
              <a:t>th</a:t>
            </a:r>
            <a:r>
              <a:rPr lang="en-US" sz="1600" dirty="0" smtClean="0"/>
              <a:t> </a:t>
            </a:r>
            <a:r>
              <a:rPr lang="en-US" sz="1600" dirty="0" smtClean="0"/>
              <a:t>grade P-LTELs and LTELS who are in Profile G and H</a:t>
            </a:r>
            <a:endParaRPr lang="en-US" sz="1600" dirty="0"/>
          </a:p>
        </p:txBody>
      </p:sp>
    </p:spTree>
    <p:extLst>
      <p:ext uri="{BB962C8B-B14F-4D97-AF65-F5344CB8AC3E}">
        <p14:creationId xmlns:p14="http://schemas.microsoft.com/office/powerpoint/2010/main" val="16735581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8619" y="400686"/>
            <a:ext cx="8076112" cy="681037"/>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L="0" marR="0" indent="0" algn="l" rtl="0">
              <a:lnSpc>
                <a:spcPct val="100000"/>
              </a:lnSpc>
              <a:spcBef>
                <a:spcPts val="0"/>
              </a:spcBef>
              <a:spcAft>
                <a:spcPts val="0"/>
              </a:spcAft>
              <a:buNone/>
              <a:defRPr sz="3600" b="0" i="0" u="none" strike="noStrike" cap="none" baseline="0">
                <a:solidFill>
                  <a:schemeClr val="accent1"/>
                </a:solidFill>
                <a:latin typeface="Questrial"/>
                <a:ea typeface="Questrial"/>
                <a:cs typeface="Questrial"/>
                <a:sym typeface="Questrial"/>
                <a:rtl val="0"/>
              </a:defRPr>
            </a:lvl1pPr>
            <a:lvl2pPr marL="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2pPr>
            <a:lvl3pPr marL="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3pPr>
            <a:lvl4pPr marL="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4pPr>
            <a:lvl5pPr marL="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5pPr>
            <a:lvl6pPr marL="45720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6pPr>
            <a:lvl7pPr marL="91440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7pPr>
            <a:lvl8pPr marL="137160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8pPr>
            <a:lvl9pPr marL="182880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9pPr>
          </a:lstStyle>
          <a:p>
            <a:r>
              <a:rPr lang="en-US" sz="3400">
                <a:latin typeface="Garamond"/>
                <a:ea typeface="Cambria" charset="0"/>
                <a:cs typeface="Garamond"/>
              </a:rPr>
              <a:t>Elementary Roadmap to Reclassification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380" y="2056983"/>
            <a:ext cx="8244590" cy="3710170"/>
          </a:xfrm>
          <a:prstGeom prst="rect">
            <a:avLst/>
          </a:prstGeom>
        </p:spPr>
      </p:pic>
      <p:sp>
        <p:nvSpPr>
          <p:cNvPr id="5" name="Rectangle 4"/>
          <p:cNvSpPr/>
          <p:nvPr/>
        </p:nvSpPr>
        <p:spPr>
          <a:xfrm>
            <a:off x="304380" y="2056982"/>
            <a:ext cx="8244590" cy="3760263"/>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380" y="2056983"/>
            <a:ext cx="4117718" cy="372922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664399" y="913440"/>
            <a:ext cx="590650" cy="1048545"/>
          </a:xfrm>
          <a:prstGeom prst="downArrow">
            <a:avLst/>
          </a:prstGeom>
          <a:solidFill>
            <a:srgbClr val="FFFF00"/>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8" name="Down Arrow 7"/>
          <p:cNvSpPr/>
          <p:nvPr/>
        </p:nvSpPr>
        <p:spPr>
          <a:xfrm>
            <a:off x="3439346" y="960480"/>
            <a:ext cx="590650" cy="1048545"/>
          </a:xfrm>
          <a:prstGeom prst="downArrow">
            <a:avLst/>
          </a:prstGeom>
          <a:solidFill>
            <a:srgbClr val="FFFF00"/>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9" name="Down Arrow 8"/>
          <p:cNvSpPr/>
          <p:nvPr/>
        </p:nvSpPr>
        <p:spPr>
          <a:xfrm rot="10800000">
            <a:off x="3251214" y="4284618"/>
            <a:ext cx="590650" cy="1469908"/>
          </a:xfrm>
          <a:prstGeom prst="downArrow">
            <a:avLst/>
          </a:prstGeom>
          <a:solidFill>
            <a:schemeClr val="accent5">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14" name="Rectangle 13"/>
          <p:cNvSpPr/>
          <p:nvPr/>
        </p:nvSpPr>
        <p:spPr>
          <a:xfrm>
            <a:off x="1740220" y="5974045"/>
            <a:ext cx="6035904" cy="768316"/>
          </a:xfrm>
          <a:prstGeom prst="rect">
            <a:avLst/>
          </a:prstGeom>
          <a:solidFill>
            <a:srgbClr val="FFFF00"/>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661831" y="6034629"/>
            <a:ext cx="6114291" cy="646331"/>
          </a:xfrm>
          <a:prstGeom prst="rect">
            <a:avLst/>
          </a:prstGeom>
          <a:noFill/>
        </p:spPr>
        <p:txBody>
          <a:bodyPr wrap="square" rtlCol="0">
            <a:spAutoFit/>
          </a:bodyPr>
          <a:lstStyle/>
          <a:p>
            <a:pPr algn="ctr"/>
            <a:r>
              <a:rPr lang="en-US" sz="1800" b="1" dirty="0" smtClean="0"/>
              <a:t>Remember the expanded number of students getting the opportunity to take Second Chance CELDT!</a:t>
            </a:r>
            <a:endParaRPr lang="en-US" sz="1800" dirty="0"/>
          </a:p>
        </p:txBody>
      </p:sp>
      <p:sp>
        <p:nvSpPr>
          <p:cNvPr id="10" name="Down Arrow 9"/>
          <p:cNvSpPr/>
          <p:nvPr/>
        </p:nvSpPr>
        <p:spPr>
          <a:xfrm rot="10800000">
            <a:off x="1961269" y="3747102"/>
            <a:ext cx="590650" cy="1469908"/>
          </a:xfrm>
          <a:prstGeom prst="downArrow">
            <a:avLst/>
          </a:prstGeom>
          <a:solidFill>
            <a:srgbClr val="FF0000"/>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11" name="Down Arrow 10"/>
          <p:cNvSpPr/>
          <p:nvPr/>
        </p:nvSpPr>
        <p:spPr>
          <a:xfrm rot="10800000">
            <a:off x="6868379" y="3762781"/>
            <a:ext cx="590650" cy="1469908"/>
          </a:xfrm>
          <a:prstGeom prst="downArrow">
            <a:avLst/>
          </a:prstGeom>
          <a:solidFill>
            <a:srgbClr val="FF0000"/>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Tree>
    <p:extLst>
      <p:ext uri="{BB962C8B-B14F-4D97-AF65-F5344CB8AC3E}">
        <p14:creationId xmlns:p14="http://schemas.microsoft.com/office/powerpoint/2010/main" val="42017660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4" grpId="0" animBg="1"/>
      <p:bldP spid="15" grpId="0"/>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0050" y="460693"/>
            <a:ext cx="7302500" cy="681037"/>
          </a:xfrm>
        </p:spPr>
        <p:txBody>
          <a:bodyPr/>
          <a:lstStyle/>
          <a:p>
            <a:r>
              <a:rPr lang="en-US" sz="3200" dirty="0" smtClean="0">
                <a:latin typeface="Garamond" charset="0"/>
                <a:ea typeface="Garamond" charset="0"/>
                <a:cs typeface="Garamond" charset="0"/>
              </a:rPr>
              <a:t>Mid </a:t>
            </a:r>
            <a:r>
              <a:rPr lang="en-US" sz="3200" dirty="0">
                <a:latin typeface="Garamond" charset="0"/>
                <a:ea typeface="Garamond" charset="0"/>
                <a:cs typeface="Garamond" charset="0"/>
              </a:rPr>
              <a:t>Year </a:t>
            </a:r>
            <a:r>
              <a:rPr lang="en-US" sz="3200" dirty="0" smtClean="0">
                <a:latin typeface="Garamond" charset="0"/>
                <a:ea typeface="Garamond" charset="0"/>
                <a:cs typeface="Garamond" charset="0"/>
              </a:rPr>
              <a:t>Reflect </a:t>
            </a:r>
            <a:r>
              <a:rPr lang="en-US" sz="3200" dirty="0">
                <a:latin typeface="Garamond" charset="0"/>
                <a:ea typeface="Garamond" charset="0"/>
                <a:cs typeface="Garamond" charset="0"/>
              </a:rPr>
              <a:t>and </a:t>
            </a:r>
            <a:r>
              <a:rPr lang="en-US" sz="3200" dirty="0" smtClean="0">
                <a:latin typeface="Garamond" charset="0"/>
                <a:ea typeface="Garamond" charset="0"/>
                <a:cs typeface="Garamond" charset="0"/>
              </a:rPr>
              <a:t>Plan</a:t>
            </a:r>
            <a:endParaRPr lang="en-US" sz="3200" b="1" dirty="0">
              <a:latin typeface="Garamond" charset="0"/>
              <a:ea typeface="Garamond" charset="0"/>
              <a:cs typeface="Garamond" charset="0"/>
            </a:endParaRPr>
          </a:p>
        </p:txBody>
      </p:sp>
      <p:sp>
        <p:nvSpPr>
          <p:cNvPr id="3" name="Content Placeholder 2"/>
          <p:cNvSpPr>
            <a:spLocks noGrp="1"/>
          </p:cNvSpPr>
          <p:nvPr>
            <p:ph idx="4294967295"/>
          </p:nvPr>
        </p:nvSpPr>
        <p:spPr>
          <a:xfrm>
            <a:off x="400050" y="1522991"/>
            <a:ext cx="8567345" cy="4623809"/>
          </a:xfrm>
        </p:spPr>
        <p:txBody>
          <a:bodyPr>
            <a:noAutofit/>
          </a:bodyPr>
          <a:lstStyle/>
          <a:p>
            <a:pPr lvl="0"/>
            <a:r>
              <a:rPr lang="en-US" sz="2400" dirty="0">
                <a:solidFill>
                  <a:schemeClr val="accent1"/>
                </a:solidFill>
                <a:latin typeface="Garamond" charset="0"/>
                <a:ea typeface="Garamond" charset="0"/>
                <a:cs typeface="Garamond" charset="0"/>
              </a:rPr>
              <a:t>Instructionally, what has worked?  What were some challenges? What adjustments will you make?</a:t>
            </a:r>
          </a:p>
          <a:p>
            <a:r>
              <a:rPr lang="en-US" sz="2400" dirty="0" smtClean="0">
                <a:solidFill>
                  <a:schemeClr val="accent1"/>
                </a:solidFill>
                <a:latin typeface="Garamond"/>
                <a:ea typeface="Cambria" charset="0"/>
                <a:cs typeface="Garamond"/>
              </a:rPr>
              <a:t>How might you lead staff to identify</a:t>
            </a:r>
            <a:r>
              <a:rPr lang="en-US" sz="2400" dirty="0">
                <a:solidFill>
                  <a:schemeClr val="accent1"/>
                </a:solidFill>
                <a:latin typeface="Garamond"/>
                <a:ea typeface="Cambria" charset="0"/>
                <a:cs typeface="Garamond"/>
              </a:rPr>
              <a:t>, design </a:t>
            </a:r>
            <a:r>
              <a:rPr lang="en-US" sz="2400" dirty="0" smtClean="0">
                <a:solidFill>
                  <a:schemeClr val="accent1"/>
                </a:solidFill>
                <a:latin typeface="Garamond"/>
                <a:ea typeface="Cambria" charset="0"/>
                <a:cs typeface="Garamond"/>
              </a:rPr>
              <a:t>and </a:t>
            </a:r>
            <a:r>
              <a:rPr lang="en-US" sz="2400" dirty="0">
                <a:solidFill>
                  <a:schemeClr val="accent1"/>
                </a:solidFill>
                <a:latin typeface="Garamond"/>
                <a:ea typeface="Cambria" charset="0"/>
                <a:cs typeface="Garamond"/>
              </a:rPr>
              <a:t>implement appropriate interventions for English Learners who have not met benchmark expectations? By subgroup</a:t>
            </a:r>
            <a:r>
              <a:rPr lang="en-US" sz="2400" dirty="0" smtClean="0">
                <a:solidFill>
                  <a:schemeClr val="accent1"/>
                </a:solidFill>
                <a:latin typeface="Garamond"/>
                <a:ea typeface="Cambria" charset="0"/>
                <a:cs typeface="Garamond"/>
              </a:rPr>
              <a:t>--LTELs</a:t>
            </a:r>
            <a:r>
              <a:rPr lang="en-US" sz="2400" dirty="0">
                <a:solidFill>
                  <a:schemeClr val="accent1"/>
                </a:solidFill>
                <a:latin typeface="Garamond"/>
                <a:ea typeface="Cambria" charset="0"/>
                <a:cs typeface="Garamond"/>
              </a:rPr>
              <a:t>, newcomers, less than 5 </a:t>
            </a:r>
            <a:r>
              <a:rPr lang="en-US" sz="2400" dirty="0" smtClean="0">
                <a:solidFill>
                  <a:schemeClr val="accent1"/>
                </a:solidFill>
                <a:latin typeface="Garamond"/>
                <a:ea typeface="Cambria" charset="0"/>
                <a:cs typeface="Garamond"/>
              </a:rPr>
              <a:t>years.</a:t>
            </a:r>
            <a:endParaRPr lang="en-US" sz="2400" dirty="0">
              <a:solidFill>
                <a:schemeClr val="accent1"/>
              </a:solidFill>
              <a:latin typeface="Garamond"/>
              <a:ea typeface="Cambria" charset="0"/>
              <a:cs typeface="Garamond"/>
            </a:endParaRPr>
          </a:p>
          <a:p>
            <a:r>
              <a:rPr lang="en-US" sz="2400" dirty="0" smtClean="0">
                <a:solidFill>
                  <a:schemeClr val="accent1"/>
                </a:solidFill>
                <a:latin typeface="Garamond" charset="0"/>
                <a:ea typeface="Garamond" charset="0"/>
                <a:cs typeface="Garamond" charset="0"/>
              </a:rPr>
              <a:t>What </a:t>
            </a:r>
            <a:r>
              <a:rPr lang="en-US" sz="2400" dirty="0">
                <a:solidFill>
                  <a:schemeClr val="accent1"/>
                </a:solidFill>
                <a:latin typeface="Garamond" charset="0"/>
                <a:ea typeface="Garamond" charset="0"/>
                <a:cs typeface="Garamond" charset="0"/>
              </a:rPr>
              <a:t>are some supports you will need to help implement these instructional adjustments/decisions</a:t>
            </a:r>
            <a:r>
              <a:rPr lang="en-US" sz="2400" dirty="0">
                <a:solidFill>
                  <a:schemeClr val="accent1"/>
                </a:solidFill>
              </a:rPr>
              <a:t>?</a:t>
            </a:r>
          </a:p>
          <a:p>
            <a:pPr lvl="0"/>
            <a:endParaRPr lang="en-US" sz="2400" dirty="0">
              <a:solidFill>
                <a:schemeClr val="accent1"/>
              </a:solidFill>
            </a:endParaRPr>
          </a:p>
        </p:txBody>
      </p:sp>
      <p:sp>
        <p:nvSpPr>
          <p:cNvPr id="4" name="TextBox 3"/>
          <p:cNvSpPr txBox="1"/>
          <p:nvPr/>
        </p:nvSpPr>
        <p:spPr>
          <a:xfrm>
            <a:off x="979909" y="5302640"/>
            <a:ext cx="4867862" cy="1384995"/>
          </a:xfrm>
          <a:prstGeom prst="rect">
            <a:avLst/>
          </a:prstGeom>
          <a:noFill/>
          <a:ln>
            <a:solidFill>
              <a:schemeClr val="bg2"/>
            </a:solidFill>
          </a:ln>
        </p:spPr>
        <p:txBody>
          <a:bodyPr wrap="square" rtlCol="0">
            <a:spAutoFit/>
          </a:bodyPr>
          <a:lstStyle/>
          <a:p>
            <a:r>
              <a:rPr lang="en-US" sz="2800" b="1" dirty="0" smtClean="0">
                <a:solidFill>
                  <a:schemeClr val="accent1"/>
                </a:solidFill>
                <a:latin typeface="Garamond" charset="0"/>
                <a:ea typeface="Garamond" charset="0"/>
                <a:cs typeface="Garamond" charset="0"/>
              </a:rPr>
              <a:t>Identify 3 commitments you will make to celebrate, support and monitor student success </a:t>
            </a:r>
            <a:endParaRPr lang="en-US" sz="2800" b="1" dirty="0">
              <a:solidFill>
                <a:schemeClr val="accent1"/>
              </a:solidFill>
              <a:latin typeface="Garamond" charset="0"/>
              <a:ea typeface="Garamond" charset="0"/>
              <a:cs typeface="Garamond"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5178" y="5333099"/>
            <a:ext cx="2055854" cy="1330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09724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2017-02-21 at 9.45.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 y="1402818"/>
            <a:ext cx="8610600" cy="4635500"/>
          </a:xfrm>
          <a:prstGeom prst="rect">
            <a:avLst/>
          </a:prstGeom>
        </p:spPr>
      </p:pic>
      <p:sp>
        <p:nvSpPr>
          <p:cNvPr id="7" name="Title 6"/>
          <p:cNvSpPr>
            <a:spLocks noGrp="1"/>
          </p:cNvSpPr>
          <p:nvPr>
            <p:ph type="title"/>
          </p:nvPr>
        </p:nvSpPr>
        <p:spPr>
          <a:xfrm>
            <a:off x="442210" y="404186"/>
            <a:ext cx="7232754" cy="729887"/>
          </a:xfrm>
        </p:spPr>
        <p:txBody>
          <a:bodyPr/>
          <a:lstStyle/>
          <a:p>
            <a:r>
              <a:rPr lang="en-US" sz="2800" dirty="0">
                <a:latin typeface="Garamond" charset="0"/>
                <a:ea typeface="Garamond" charset="0"/>
                <a:cs typeface="Garamond" charset="0"/>
              </a:rPr>
              <a:t>Focused interventions by student profiles </a:t>
            </a:r>
            <a:br>
              <a:rPr lang="en-US" sz="2800" dirty="0">
                <a:latin typeface="Garamond" charset="0"/>
                <a:ea typeface="Garamond" charset="0"/>
                <a:cs typeface="Garamond" charset="0"/>
              </a:rPr>
            </a:br>
            <a:r>
              <a:rPr lang="en-US" sz="2800" dirty="0">
                <a:latin typeface="Garamond" charset="0"/>
                <a:ea typeface="Garamond" charset="0"/>
                <a:cs typeface="Garamond" charset="0"/>
              </a:rPr>
              <a:t>will result in goal achievement</a:t>
            </a:r>
          </a:p>
        </p:txBody>
      </p:sp>
      <p:sp>
        <p:nvSpPr>
          <p:cNvPr id="4" name="Left Arrow 3"/>
          <p:cNvSpPr/>
          <p:nvPr/>
        </p:nvSpPr>
        <p:spPr>
          <a:xfrm rot="18953216">
            <a:off x="5733074" y="3961305"/>
            <a:ext cx="1050404" cy="709296"/>
          </a:xfrm>
          <a:prstGeom prst="leftArrow">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6690616" y="3135982"/>
            <a:ext cx="2324215" cy="218038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28575" cmpd="sng">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0000"/>
                </a:solidFill>
              </a:rPr>
              <a:t>Our LDW  RFEP </a:t>
            </a:r>
          </a:p>
          <a:p>
            <a:pPr algn="ctr"/>
            <a:r>
              <a:rPr lang="en-US" sz="2400" dirty="0" smtClean="0">
                <a:solidFill>
                  <a:srgbClr val="FF0000"/>
                </a:solidFill>
              </a:rPr>
              <a:t>Target # is approximately</a:t>
            </a:r>
          </a:p>
          <a:p>
            <a:pPr algn="ctr"/>
            <a:r>
              <a:rPr lang="en-US" sz="2400" b="1" dirty="0" smtClean="0">
                <a:solidFill>
                  <a:srgbClr val="FF0000"/>
                </a:solidFill>
              </a:rPr>
              <a:t>3,700</a:t>
            </a:r>
            <a:endParaRPr lang="en-US" sz="2400" b="1" dirty="0">
              <a:solidFill>
                <a:srgbClr val="FF0000"/>
              </a:solidFill>
            </a:endParaRPr>
          </a:p>
        </p:txBody>
      </p:sp>
      <p:sp>
        <p:nvSpPr>
          <p:cNvPr id="13" name="Rectangle 12"/>
          <p:cNvSpPr/>
          <p:nvPr/>
        </p:nvSpPr>
        <p:spPr>
          <a:xfrm>
            <a:off x="1469324" y="1971268"/>
            <a:ext cx="1870019" cy="205367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28575" cmpd="sng">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0000"/>
                </a:solidFill>
              </a:rPr>
              <a:t>Once our Profile A students are reclassified we have </a:t>
            </a:r>
            <a:r>
              <a:rPr lang="en-US" sz="2000" b="1" dirty="0" smtClean="0">
                <a:solidFill>
                  <a:srgbClr val="FF0000"/>
                </a:solidFill>
              </a:rPr>
              <a:t>1102 </a:t>
            </a:r>
            <a:r>
              <a:rPr lang="en-US" sz="2000" b="1" dirty="0" smtClean="0">
                <a:solidFill>
                  <a:srgbClr val="FF0000"/>
                </a:solidFill>
              </a:rPr>
              <a:t>RFEPs </a:t>
            </a:r>
            <a:r>
              <a:rPr lang="en-US" sz="2000" dirty="0" smtClean="0">
                <a:solidFill>
                  <a:srgbClr val="FF0000"/>
                </a:solidFill>
              </a:rPr>
              <a:t>to date</a:t>
            </a:r>
            <a:endParaRPr lang="en-US" sz="2000" dirty="0">
              <a:solidFill>
                <a:srgbClr val="FF0000"/>
              </a:solidFill>
            </a:endParaRPr>
          </a:p>
        </p:txBody>
      </p:sp>
      <p:sp>
        <p:nvSpPr>
          <p:cNvPr id="14" name="Left Arrow 13"/>
          <p:cNvSpPr/>
          <p:nvPr/>
        </p:nvSpPr>
        <p:spPr>
          <a:xfrm rot="14949446">
            <a:off x="3047817" y="3753067"/>
            <a:ext cx="1050404" cy="709296"/>
          </a:xfrm>
          <a:prstGeom prst="leftArrow">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405425" y="4719652"/>
            <a:ext cx="1442345" cy="0"/>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3302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icture 2017-02-21 at 9.45.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79" y="1841856"/>
            <a:ext cx="8610600" cy="4635500"/>
          </a:xfrm>
          <a:prstGeom prst="rect">
            <a:avLst/>
          </a:prstGeom>
        </p:spPr>
      </p:pic>
      <p:cxnSp>
        <p:nvCxnSpPr>
          <p:cNvPr id="16" name="Straight Connector 15"/>
          <p:cNvCxnSpPr/>
          <p:nvPr/>
        </p:nvCxnSpPr>
        <p:spPr>
          <a:xfrm>
            <a:off x="4389747" y="5190049"/>
            <a:ext cx="1442345" cy="0"/>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7" name="Title 6"/>
          <p:cNvSpPr>
            <a:spLocks noGrp="1"/>
          </p:cNvSpPr>
          <p:nvPr>
            <p:ph type="title"/>
          </p:nvPr>
        </p:nvSpPr>
        <p:spPr>
          <a:xfrm>
            <a:off x="442210" y="404186"/>
            <a:ext cx="7232754" cy="729887"/>
          </a:xfrm>
        </p:spPr>
        <p:txBody>
          <a:bodyPr/>
          <a:lstStyle/>
          <a:p>
            <a:r>
              <a:rPr lang="en-US" sz="2800" dirty="0">
                <a:latin typeface="Garamond" charset="0"/>
                <a:ea typeface="Garamond" charset="0"/>
                <a:cs typeface="Garamond" charset="0"/>
              </a:rPr>
              <a:t>Focused interventions by student profiles </a:t>
            </a:r>
            <a:br>
              <a:rPr lang="en-US" sz="2800" dirty="0">
                <a:latin typeface="Garamond" charset="0"/>
                <a:ea typeface="Garamond" charset="0"/>
                <a:cs typeface="Garamond" charset="0"/>
              </a:rPr>
            </a:br>
            <a:r>
              <a:rPr lang="en-US" sz="2800" dirty="0">
                <a:latin typeface="Garamond" charset="0"/>
                <a:ea typeface="Garamond" charset="0"/>
                <a:cs typeface="Garamond" charset="0"/>
              </a:rPr>
              <a:t>will result in goal achievement</a:t>
            </a:r>
          </a:p>
        </p:txBody>
      </p:sp>
      <p:sp>
        <p:nvSpPr>
          <p:cNvPr id="4" name="Left Arrow 3"/>
          <p:cNvSpPr/>
          <p:nvPr/>
        </p:nvSpPr>
        <p:spPr>
          <a:xfrm rot="18953216">
            <a:off x="5591976" y="4447381"/>
            <a:ext cx="1050404" cy="709296"/>
          </a:xfrm>
          <a:prstGeom prst="leftArrow">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101633" y="2116276"/>
            <a:ext cx="2864818" cy="1537141"/>
          </a:xfrm>
          <a:prstGeom prst="rect">
            <a:avLst/>
          </a:prstGeom>
          <a:solidFill>
            <a:srgbClr val="A162D0"/>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solidFill>
                  <a:schemeClr val="bg1"/>
                </a:solidFill>
              </a:rPr>
              <a:t>With current</a:t>
            </a:r>
            <a:r>
              <a:rPr lang="en-US" sz="1800" b="1" baseline="0" dirty="0">
                <a:solidFill>
                  <a:schemeClr val="bg1"/>
                </a:solidFill>
              </a:rPr>
              <a:t> RFEPs to date and </a:t>
            </a:r>
            <a:r>
              <a:rPr lang="en-US" sz="1800" b="1" baseline="0" dirty="0" smtClean="0">
                <a:solidFill>
                  <a:schemeClr val="bg1"/>
                </a:solidFill>
              </a:rPr>
              <a:t>all </a:t>
            </a:r>
          </a:p>
          <a:p>
            <a:pPr algn="ctr"/>
            <a:r>
              <a:rPr lang="en-US" sz="1800" b="1" baseline="0" dirty="0" smtClean="0">
                <a:solidFill>
                  <a:schemeClr val="bg1"/>
                </a:solidFill>
              </a:rPr>
              <a:t>Profile </a:t>
            </a:r>
            <a:r>
              <a:rPr lang="en-US" sz="1800" b="1" baseline="0" dirty="0">
                <a:solidFill>
                  <a:schemeClr val="bg1"/>
                </a:solidFill>
              </a:rPr>
              <a:t>A, B, E and F students we would have </a:t>
            </a:r>
            <a:r>
              <a:rPr lang="en-US" sz="1800" b="1" baseline="0" dirty="0" smtClean="0">
                <a:solidFill>
                  <a:schemeClr val="accent5">
                    <a:lumMod val="60000"/>
                    <a:lumOff val="40000"/>
                  </a:schemeClr>
                </a:solidFill>
              </a:rPr>
              <a:t>1,942</a:t>
            </a:r>
            <a:r>
              <a:rPr lang="en-US" sz="1800" b="1" baseline="0" dirty="0" smtClean="0">
                <a:solidFill>
                  <a:schemeClr val="bg1"/>
                </a:solidFill>
              </a:rPr>
              <a:t> </a:t>
            </a:r>
            <a:r>
              <a:rPr lang="en-US" sz="1800" b="1" baseline="0" dirty="0">
                <a:solidFill>
                  <a:schemeClr val="bg1"/>
                </a:solidFill>
              </a:rPr>
              <a:t>new RFEPs.</a:t>
            </a:r>
          </a:p>
          <a:p>
            <a:pPr algn="ctr"/>
            <a:endParaRPr lang="en-US" sz="1800" b="1" dirty="0">
              <a:solidFill>
                <a:schemeClr val="bg1"/>
              </a:solidFill>
            </a:endParaRPr>
          </a:p>
        </p:txBody>
      </p:sp>
      <p:sp>
        <p:nvSpPr>
          <p:cNvPr id="9" name="Left Arrow 8"/>
          <p:cNvSpPr/>
          <p:nvPr/>
        </p:nvSpPr>
        <p:spPr>
          <a:xfrm rot="14122550">
            <a:off x="3344594" y="3896896"/>
            <a:ext cx="1680721" cy="487722"/>
          </a:xfrm>
          <a:prstGeom prst="leftArrow">
            <a:avLst>
              <a:gd name="adj1" fmla="val 63757"/>
              <a:gd name="adj2" fmla="val 50000"/>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913500" y="3496110"/>
            <a:ext cx="3460294" cy="1254903"/>
          </a:xfrm>
          <a:prstGeom prst="rect">
            <a:avLst/>
          </a:prstGeom>
          <a:solidFill>
            <a:srgbClr val="A162D0"/>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baseline="0" dirty="0" smtClean="0">
                <a:solidFill>
                  <a:schemeClr val="bg1"/>
                </a:solidFill>
              </a:rPr>
              <a:t>We need </a:t>
            </a:r>
            <a:r>
              <a:rPr lang="en-US" sz="1800" b="1" baseline="0" dirty="0">
                <a:solidFill>
                  <a:schemeClr val="bg1"/>
                </a:solidFill>
              </a:rPr>
              <a:t>around</a:t>
            </a:r>
            <a:r>
              <a:rPr lang="en-US" sz="1800" b="1" baseline="0" dirty="0">
                <a:solidFill>
                  <a:srgbClr val="B0DFA1"/>
                </a:solidFill>
              </a:rPr>
              <a:t> </a:t>
            </a:r>
            <a:r>
              <a:rPr lang="en-US" sz="1800" b="1" baseline="0" dirty="0" smtClean="0">
                <a:solidFill>
                  <a:srgbClr val="B0DFA1"/>
                </a:solidFill>
              </a:rPr>
              <a:t>1,758 </a:t>
            </a:r>
            <a:r>
              <a:rPr lang="en-US" sz="1800" b="1" baseline="0" dirty="0">
                <a:solidFill>
                  <a:schemeClr val="bg1"/>
                </a:solidFill>
              </a:rPr>
              <a:t>students from the remaining </a:t>
            </a:r>
            <a:r>
              <a:rPr lang="en-US" sz="1800" b="1" baseline="0" dirty="0" smtClean="0">
                <a:solidFill>
                  <a:schemeClr val="bg1"/>
                </a:solidFill>
              </a:rPr>
              <a:t>9,569 </a:t>
            </a:r>
            <a:r>
              <a:rPr lang="en-US" sz="1800" b="1" baseline="0" dirty="0">
                <a:solidFill>
                  <a:schemeClr val="bg1"/>
                </a:solidFill>
              </a:rPr>
              <a:t>students in </a:t>
            </a:r>
            <a:r>
              <a:rPr lang="en-US" sz="1800" b="1" baseline="0" dirty="0" smtClean="0">
                <a:solidFill>
                  <a:schemeClr val="bg1"/>
                </a:solidFill>
              </a:rPr>
              <a:t>Profiles   </a:t>
            </a:r>
            <a:r>
              <a:rPr lang="en-US" sz="1800" b="1" baseline="0" dirty="0">
                <a:solidFill>
                  <a:schemeClr val="bg1"/>
                </a:solidFill>
              </a:rPr>
              <a:t>C, D, G and H to hit 22%!</a:t>
            </a:r>
          </a:p>
          <a:p>
            <a:pPr algn="ctr"/>
            <a:endParaRPr lang="en-US" sz="1800" b="1" dirty="0">
              <a:solidFill>
                <a:schemeClr val="bg1"/>
              </a:solidFill>
            </a:endParaRPr>
          </a:p>
        </p:txBody>
      </p:sp>
      <p:sp>
        <p:nvSpPr>
          <p:cNvPr id="12" name="Left Arrow 11"/>
          <p:cNvSpPr/>
          <p:nvPr/>
        </p:nvSpPr>
        <p:spPr>
          <a:xfrm rot="10800000">
            <a:off x="4327036" y="3801821"/>
            <a:ext cx="1152995" cy="487722"/>
          </a:xfrm>
          <a:prstGeom prst="leftArrow">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563322" y="3371180"/>
            <a:ext cx="2386925" cy="2203467"/>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28575" cmpd="sng">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0000"/>
                </a:solidFill>
              </a:rPr>
              <a:t>Our LDW  RFEP </a:t>
            </a:r>
          </a:p>
          <a:p>
            <a:pPr algn="ctr"/>
            <a:r>
              <a:rPr lang="en-US" sz="2400" dirty="0" smtClean="0">
                <a:solidFill>
                  <a:srgbClr val="FF0000"/>
                </a:solidFill>
              </a:rPr>
              <a:t>Target # is approximately</a:t>
            </a:r>
          </a:p>
          <a:p>
            <a:pPr algn="ctr"/>
            <a:r>
              <a:rPr lang="en-US" sz="2400" b="1" dirty="0" smtClean="0">
                <a:solidFill>
                  <a:srgbClr val="FF0000"/>
                </a:solidFill>
              </a:rPr>
              <a:t>3,700</a:t>
            </a:r>
            <a:endParaRPr lang="en-US" sz="2400" b="1" dirty="0">
              <a:solidFill>
                <a:srgbClr val="FF0000"/>
              </a:solidFill>
            </a:endParaRPr>
          </a:p>
        </p:txBody>
      </p:sp>
      <p:sp>
        <p:nvSpPr>
          <p:cNvPr id="15" name="TextBox 14"/>
          <p:cNvSpPr txBox="1"/>
          <p:nvPr/>
        </p:nvSpPr>
        <p:spPr>
          <a:xfrm>
            <a:off x="219306" y="214610"/>
            <a:ext cx="7619528" cy="1254903"/>
          </a:xfrm>
          <a:prstGeom prst="rect">
            <a:avLst/>
          </a:prstGeom>
          <a:solidFill>
            <a:srgbClr val="A162D0"/>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200" b="1" baseline="0" dirty="0" smtClean="0">
                <a:solidFill>
                  <a:schemeClr val="bg1"/>
                </a:solidFill>
              </a:rPr>
              <a:t>With your strategi</a:t>
            </a:r>
            <a:r>
              <a:rPr lang="en-US" sz="2200" b="1" dirty="0" smtClean="0">
                <a:solidFill>
                  <a:schemeClr val="bg1"/>
                </a:solidFill>
              </a:rPr>
              <a:t>c efforts, interventions and supports we can hit our goal and help our English learners with language growth and literacy </a:t>
            </a:r>
            <a:r>
              <a:rPr lang="en-US" sz="2200" b="1" dirty="0" err="1" smtClean="0">
                <a:solidFill>
                  <a:schemeClr val="bg1"/>
                </a:solidFill>
              </a:rPr>
              <a:t>succcss</a:t>
            </a:r>
            <a:r>
              <a:rPr lang="en-US" sz="2200" b="1" dirty="0" smtClean="0">
                <a:solidFill>
                  <a:schemeClr val="bg1"/>
                </a:solidFill>
              </a:rPr>
              <a:t>.</a:t>
            </a:r>
            <a:endParaRPr lang="en-US" sz="2200" b="1" dirty="0">
              <a:solidFill>
                <a:schemeClr val="bg1"/>
              </a:solidFill>
            </a:endParaRPr>
          </a:p>
        </p:txBody>
      </p:sp>
    </p:spTree>
    <p:extLst>
      <p:ext uri="{BB962C8B-B14F-4D97-AF65-F5344CB8AC3E}">
        <p14:creationId xmlns:p14="http://schemas.microsoft.com/office/powerpoint/2010/main" val="2171983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9" presetClass="exit" presetSubtype="0" fill="hold" grpId="1" nodeType="withEffect">
                                  <p:stCondLst>
                                    <p:cond delay="0"/>
                                  </p:stCondLst>
                                  <p:childTnLst>
                                    <p:animEffect transition="out" filter="dissolv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grpId="1" nodeType="clickEffect">
                                  <p:stCondLst>
                                    <p:cond delay="0"/>
                                  </p:stCondLst>
                                  <p:childTnLst>
                                    <p:animEffect transition="out" filter="dissolv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9" presetClass="exit" presetSubtype="0" fill="hold" grpId="1" nodeType="withEffect">
                                  <p:stCondLst>
                                    <p:cond delay="0"/>
                                  </p:stCondLst>
                                  <p:childTnLst>
                                    <p:animEffect transition="out" filter="dissolve">
                                      <p:cBhvr>
                                        <p:cTn id="33" dur="500"/>
                                        <p:tgtEl>
                                          <p:spTgt spid="12"/>
                                        </p:tgtEl>
                                      </p:cBhvr>
                                    </p:animEffect>
                                    <p:set>
                                      <p:cBhvr>
                                        <p:cTn id="34" dur="1" fill="hold">
                                          <p:stCondLst>
                                            <p:cond delay="499"/>
                                          </p:stCondLst>
                                        </p:cTn>
                                        <p:tgtEl>
                                          <p:spTgt spid="1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dissolv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1" grpId="0" animBg="1"/>
      <p:bldP spid="11" grpId="1" animBg="1"/>
      <p:bldP spid="12" grpId="0" animBg="1"/>
      <p:bldP spid="12" grpId="1"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72233"/>
            <a:ext cx="8042276" cy="1336956"/>
          </a:xfrm>
        </p:spPr>
        <p:txBody>
          <a:bodyPr/>
          <a:lstStyle/>
          <a:p>
            <a:r>
              <a:rPr lang="en-US" dirty="0" smtClean="0"/>
              <a:t>Reclassification Action Plan</a:t>
            </a:r>
            <a:endParaRPr lang="en-US" dirty="0"/>
          </a:p>
        </p:txBody>
      </p:sp>
      <p:pic>
        <p:nvPicPr>
          <p:cNvPr id="5" name="Picture 4" descr="picture 2017-02-22 at 9.56.1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696" y="1549709"/>
            <a:ext cx="4272980" cy="3306814"/>
          </a:xfrm>
          <a:prstGeom prst="rect">
            <a:avLst/>
          </a:prstGeom>
        </p:spPr>
        <p:style>
          <a:lnRef idx="2">
            <a:schemeClr val="dk1"/>
          </a:lnRef>
          <a:fillRef idx="1">
            <a:schemeClr val="lt1"/>
          </a:fillRef>
          <a:effectRef idx="0">
            <a:schemeClr val="dk1"/>
          </a:effectRef>
          <a:fontRef idx="minor">
            <a:schemeClr val="dk1"/>
          </a:fontRef>
        </p:style>
      </p:pic>
      <p:pic>
        <p:nvPicPr>
          <p:cNvPr id="4" name="Content Placeholder 3" descr="picture 2017-02-22 at 9.56.34 AM.png"/>
          <p:cNvPicPr>
            <a:picLocks noGrp="1" noChangeAspect="1"/>
          </p:cNvPicPr>
          <p:nvPr>
            <p:ph idx="1"/>
          </p:nvPr>
        </p:nvPicPr>
        <p:blipFill>
          <a:blip r:embed="rId3">
            <a:extLst>
              <a:ext uri="{28A0092B-C50C-407E-A947-70E740481C1C}">
                <a14:useLocalDpi xmlns:a14="http://schemas.microsoft.com/office/drawing/2010/main" val="0"/>
              </a:ext>
            </a:extLst>
          </a:blip>
          <a:srcRect t="-13518" b="-13518"/>
          <a:stretch>
            <a:fillRect/>
          </a:stretch>
        </p:blipFill>
        <p:spPr>
          <a:xfrm>
            <a:off x="4256762" y="3987464"/>
            <a:ext cx="4409224" cy="2381294"/>
          </a:xfrm>
        </p:spPr>
        <p:style>
          <a:lnRef idx="2">
            <a:schemeClr val="dk1"/>
          </a:lnRef>
          <a:fillRef idx="1">
            <a:schemeClr val="lt1"/>
          </a:fillRef>
          <a:effectRef idx="0">
            <a:schemeClr val="dk1"/>
          </a:effectRef>
          <a:fontRef idx="minor">
            <a:schemeClr val="dk1"/>
          </a:fontRef>
        </p:style>
      </p:pic>
      <p:pic>
        <p:nvPicPr>
          <p:cNvPr id="6" name="Picture 5" descr="picture 2017-02-22 at 7.57.4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4760" y="1369616"/>
            <a:ext cx="2164474" cy="2208776"/>
          </a:xfrm>
          <a:prstGeom prst="rect">
            <a:avLst/>
          </a:prstGeom>
        </p:spPr>
      </p:pic>
      <p:sp>
        <p:nvSpPr>
          <p:cNvPr id="7" name="TextBox 6"/>
          <p:cNvSpPr txBox="1"/>
          <p:nvPr/>
        </p:nvSpPr>
        <p:spPr>
          <a:xfrm>
            <a:off x="1" y="4942619"/>
            <a:ext cx="4168629" cy="1569660"/>
          </a:xfrm>
          <a:prstGeom prst="rect">
            <a:avLst/>
          </a:prstGeom>
          <a:noFill/>
        </p:spPr>
        <p:txBody>
          <a:bodyPr wrap="none" rtlCol="0">
            <a:spAutoFit/>
          </a:bodyPr>
          <a:lstStyle/>
          <a:p>
            <a:pPr algn="ctr"/>
            <a:r>
              <a:rPr lang="en-US" sz="2400" b="1" dirty="0" smtClean="0">
                <a:solidFill>
                  <a:schemeClr val="tx2">
                    <a:lumMod val="75000"/>
                    <a:lumOff val="25000"/>
                  </a:schemeClr>
                </a:solidFill>
              </a:rPr>
              <a:t>Get into triads with people </a:t>
            </a:r>
          </a:p>
          <a:p>
            <a:pPr algn="ctr"/>
            <a:r>
              <a:rPr lang="en-US" sz="2400" b="1" dirty="0" smtClean="0">
                <a:solidFill>
                  <a:schemeClr val="tx2">
                    <a:lumMod val="75000"/>
                    <a:lumOff val="25000"/>
                  </a:schemeClr>
                </a:solidFill>
              </a:rPr>
              <a:t>from other tables </a:t>
            </a:r>
          </a:p>
          <a:p>
            <a:pPr algn="ctr"/>
            <a:r>
              <a:rPr lang="en-US" sz="2400" b="1" dirty="0" smtClean="0">
                <a:solidFill>
                  <a:schemeClr val="tx2">
                    <a:lumMod val="75000"/>
                    <a:lumOff val="25000"/>
                  </a:schemeClr>
                </a:solidFill>
              </a:rPr>
              <a:t>with your reclassification</a:t>
            </a:r>
          </a:p>
          <a:p>
            <a:pPr algn="ctr"/>
            <a:r>
              <a:rPr lang="en-US" sz="2400" b="1" dirty="0" smtClean="0">
                <a:solidFill>
                  <a:schemeClr val="tx2">
                    <a:lumMod val="75000"/>
                    <a:lumOff val="25000"/>
                  </a:schemeClr>
                </a:solidFill>
              </a:rPr>
              <a:t>action plan in hand.</a:t>
            </a:r>
            <a:endParaRPr lang="en-US" sz="2400" b="1" dirty="0">
              <a:solidFill>
                <a:schemeClr val="tx2">
                  <a:lumMod val="75000"/>
                  <a:lumOff val="25000"/>
                </a:schemeClr>
              </a:solidFill>
            </a:endParaRPr>
          </a:p>
        </p:txBody>
      </p:sp>
    </p:spTree>
    <p:extLst>
      <p:ext uri="{BB962C8B-B14F-4D97-AF65-F5344CB8AC3E}">
        <p14:creationId xmlns:p14="http://schemas.microsoft.com/office/powerpoint/2010/main" val="9993517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72233"/>
            <a:ext cx="8042276" cy="1336956"/>
          </a:xfrm>
        </p:spPr>
        <p:txBody>
          <a:bodyPr/>
          <a:lstStyle/>
          <a:p>
            <a:r>
              <a:rPr lang="en-US" dirty="0" smtClean="0"/>
              <a:t>Reclassification Action Plan</a:t>
            </a:r>
            <a:endParaRPr lang="en-US" dirty="0"/>
          </a:p>
        </p:txBody>
      </p:sp>
      <p:pic>
        <p:nvPicPr>
          <p:cNvPr id="5" name="Picture 4" descr="picture 2017-02-22 at 9.56.1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9876" y="1178569"/>
            <a:ext cx="2306234" cy="1784770"/>
          </a:xfrm>
          <a:prstGeom prst="rect">
            <a:avLst/>
          </a:prstGeom>
        </p:spPr>
        <p:style>
          <a:lnRef idx="2">
            <a:schemeClr val="dk1"/>
          </a:lnRef>
          <a:fillRef idx="1">
            <a:schemeClr val="lt1"/>
          </a:fillRef>
          <a:effectRef idx="0">
            <a:schemeClr val="dk1"/>
          </a:effectRef>
          <a:fontRef idx="minor">
            <a:schemeClr val="dk1"/>
          </a:fontRef>
        </p:style>
      </p:pic>
      <p:pic>
        <p:nvPicPr>
          <p:cNvPr id="4" name="Content Placeholder 3" descr="picture 2017-02-22 at 9.56.34 AM.png"/>
          <p:cNvPicPr>
            <a:picLocks noGrp="1" noChangeAspect="1"/>
          </p:cNvPicPr>
          <p:nvPr>
            <p:ph idx="1"/>
          </p:nvPr>
        </p:nvPicPr>
        <p:blipFill>
          <a:blip r:embed="rId3">
            <a:extLst>
              <a:ext uri="{28A0092B-C50C-407E-A947-70E740481C1C}">
                <a14:useLocalDpi xmlns:a14="http://schemas.microsoft.com/office/drawing/2010/main" val="0"/>
              </a:ext>
            </a:extLst>
          </a:blip>
          <a:srcRect t="-13518" b="-13518"/>
          <a:stretch>
            <a:fillRect/>
          </a:stretch>
        </p:blipFill>
        <p:spPr>
          <a:xfrm>
            <a:off x="3105897" y="1726551"/>
            <a:ext cx="2580226" cy="1557551"/>
          </a:xfrm>
        </p:spPr>
        <p:style>
          <a:lnRef idx="2">
            <a:schemeClr val="dk1"/>
          </a:lnRef>
          <a:fillRef idx="1">
            <a:schemeClr val="lt1"/>
          </a:fillRef>
          <a:effectRef idx="0">
            <a:schemeClr val="dk1"/>
          </a:effectRef>
          <a:fontRef idx="minor">
            <a:schemeClr val="dk1"/>
          </a:fontRef>
        </p:style>
      </p:pic>
      <p:pic>
        <p:nvPicPr>
          <p:cNvPr id="6" name="Picture 5" descr="picture 2017-02-22 at 7.57.4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7077" y="1419729"/>
            <a:ext cx="2164474" cy="2208776"/>
          </a:xfrm>
          <a:prstGeom prst="rect">
            <a:avLst/>
          </a:prstGeom>
        </p:spPr>
      </p:pic>
      <p:sp>
        <p:nvSpPr>
          <p:cNvPr id="7" name="TextBox 6"/>
          <p:cNvSpPr txBox="1"/>
          <p:nvPr/>
        </p:nvSpPr>
        <p:spPr>
          <a:xfrm>
            <a:off x="592019" y="3284102"/>
            <a:ext cx="8551981" cy="4154983"/>
          </a:xfrm>
          <a:prstGeom prst="rect">
            <a:avLst/>
          </a:prstGeom>
          <a:noFill/>
        </p:spPr>
        <p:txBody>
          <a:bodyPr wrap="square" rtlCol="0">
            <a:spAutoFit/>
          </a:bodyPr>
          <a:lstStyle/>
          <a:p>
            <a:r>
              <a:rPr lang="en-US" sz="2000" b="1" dirty="0" smtClean="0">
                <a:solidFill>
                  <a:schemeClr val="tx2">
                    <a:lumMod val="75000"/>
                    <a:lumOff val="25000"/>
                  </a:schemeClr>
                </a:solidFill>
              </a:rPr>
              <a:t>Share:</a:t>
            </a:r>
          </a:p>
          <a:p>
            <a:endParaRPr lang="en-US" sz="2000" b="1" dirty="0" smtClean="0">
              <a:solidFill>
                <a:schemeClr val="tx2">
                  <a:lumMod val="75000"/>
                  <a:lumOff val="25000"/>
                </a:schemeClr>
              </a:solidFill>
            </a:endParaRPr>
          </a:p>
          <a:p>
            <a:pPr marL="342900" indent="-342900">
              <a:lnSpc>
                <a:spcPct val="80000"/>
              </a:lnSpc>
              <a:buFont typeface="Arial"/>
              <a:buChar char="•"/>
            </a:pPr>
            <a:r>
              <a:rPr lang="en-US" sz="2000" b="1" dirty="0" smtClean="0">
                <a:solidFill>
                  <a:schemeClr val="tx2">
                    <a:lumMod val="75000"/>
                    <a:lumOff val="25000"/>
                  </a:schemeClr>
                </a:solidFill>
              </a:rPr>
              <a:t>What your reclassification target number is from the Reclassification Rate Monitoring Report</a:t>
            </a:r>
          </a:p>
          <a:p>
            <a:pPr>
              <a:lnSpc>
                <a:spcPct val="80000"/>
              </a:lnSpc>
            </a:pPr>
            <a:endParaRPr lang="en-US" sz="2000" b="1" dirty="0" smtClean="0">
              <a:solidFill>
                <a:schemeClr val="tx2">
                  <a:lumMod val="75000"/>
                  <a:lumOff val="25000"/>
                </a:schemeClr>
              </a:solidFill>
            </a:endParaRPr>
          </a:p>
          <a:p>
            <a:pPr marL="342900" indent="-342900">
              <a:lnSpc>
                <a:spcPct val="80000"/>
              </a:lnSpc>
              <a:buFont typeface="Arial"/>
              <a:buChar char="•"/>
            </a:pPr>
            <a:r>
              <a:rPr lang="en-US" sz="2000" b="1" dirty="0" smtClean="0">
                <a:solidFill>
                  <a:schemeClr val="tx2">
                    <a:lumMod val="75000"/>
                    <a:lumOff val="25000"/>
                  </a:schemeClr>
                </a:solidFill>
              </a:rPr>
              <a:t>What number of students you have reclassified thus far</a:t>
            </a:r>
          </a:p>
          <a:p>
            <a:pPr marL="342900" indent="-342900">
              <a:lnSpc>
                <a:spcPct val="80000"/>
              </a:lnSpc>
              <a:buFont typeface="Arial"/>
              <a:buChar char="•"/>
            </a:pPr>
            <a:endParaRPr lang="en-US" sz="2000" b="1" dirty="0">
              <a:solidFill>
                <a:schemeClr val="tx2">
                  <a:lumMod val="75000"/>
                  <a:lumOff val="25000"/>
                </a:schemeClr>
              </a:solidFill>
            </a:endParaRPr>
          </a:p>
          <a:p>
            <a:pPr marL="342900" indent="-342900">
              <a:lnSpc>
                <a:spcPct val="80000"/>
              </a:lnSpc>
              <a:buFont typeface="Arial"/>
              <a:buChar char="•"/>
            </a:pPr>
            <a:r>
              <a:rPr lang="en-US" sz="2000" b="1" dirty="0" smtClean="0">
                <a:solidFill>
                  <a:schemeClr val="tx2">
                    <a:lumMod val="75000"/>
                    <a:lumOff val="25000"/>
                  </a:schemeClr>
                </a:solidFill>
              </a:rPr>
              <a:t>What number of students you have targeted in the plan for reclassification and whether it will get you to the 22% goal</a:t>
            </a:r>
          </a:p>
          <a:p>
            <a:pPr marL="342900" indent="-342900">
              <a:lnSpc>
                <a:spcPct val="80000"/>
              </a:lnSpc>
              <a:buFont typeface="Arial"/>
              <a:buChar char="•"/>
            </a:pPr>
            <a:endParaRPr lang="en-US" sz="2000" b="1" dirty="0" smtClean="0">
              <a:solidFill>
                <a:schemeClr val="tx2">
                  <a:lumMod val="75000"/>
                  <a:lumOff val="25000"/>
                </a:schemeClr>
              </a:solidFill>
            </a:endParaRPr>
          </a:p>
          <a:p>
            <a:pPr marL="342900" indent="-342900">
              <a:lnSpc>
                <a:spcPct val="80000"/>
              </a:lnSpc>
              <a:buFont typeface="Arial"/>
              <a:buChar char="•"/>
            </a:pPr>
            <a:r>
              <a:rPr lang="en-US" sz="2000" b="1" dirty="0" smtClean="0">
                <a:solidFill>
                  <a:schemeClr val="tx2">
                    <a:lumMod val="75000"/>
                    <a:lumOff val="25000"/>
                  </a:schemeClr>
                </a:solidFill>
              </a:rPr>
              <a:t>What process you took to complete the action plan</a:t>
            </a:r>
          </a:p>
          <a:p>
            <a:pPr>
              <a:lnSpc>
                <a:spcPct val="80000"/>
              </a:lnSpc>
            </a:pPr>
            <a:endParaRPr lang="en-US" sz="2000" b="1" dirty="0" smtClean="0">
              <a:solidFill>
                <a:schemeClr val="tx2">
                  <a:lumMod val="75000"/>
                  <a:lumOff val="25000"/>
                </a:schemeClr>
              </a:solidFill>
            </a:endParaRPr>
          </a:p>
          <a:p>
            <a:pPr marL="342900" indent="-342900">
              <a:lnSpc>
                <a:spcPct val="80000"/>
              </a:lnSpc>
              <a:buFont typeface="Arial"/>
              <a:buChar char="•"/>
            </a:pPr>
            <a:r>
              <a:rPr lang="en-US" sz="2000" b="1" dirty="0" smtClean="0">
                <a:solidFill>
                  <a:schemeClr val="tx2">
                    <a:lumMod val="75000"/>
                    <a:lumOff val="25000"/>
                  </a:schemeClr>
                </a:solidFill>
              </a:rPr>
              <a:t>What action steps are built into the action plan</a:t>
            </a:r>
          </a:p>
          <a:p>
            <a:pPr marL="342900" indent="-342900">
              <a:buFont typeface="Arial"/>
              <a:buChar char="•"/>
            </a:pPr>
            <a:endParaRPr lang="en-US" sz="2400" b="1" dirty="0" smtClean="0">
              <a:solidFill>
                <a:schemeClr val="tx2">
                  <a:lumMod val="75000"/>
                  <a:lumOff val="25000"/>
                </a:schemeClr>
              </a:solidFill>
            </a:endParaRPr>
          </a:p>
          <a:p>
            <a:endParaRPr lang="en-US" sz="2400" b="1" dirty="0">
              <a:solidFill>
                <a:schemeClr val="tx2">
                  <a:lumMod val="75000"/>
                  <a:lumOff val="25000"/>
                </a:schemeClr>
              </a:solidFill>
            </a:endParaRPr>
          </a:p>
        </p:txBody>
      </p:sp>
    </p:spTree>
    <p:extLst>
      <p:ext uri="{BB962C8B-B14F-4D97-AF65-F5344CB8AC3E}">
        <p14:creationId xmlns:p14="http://schemas.microsoft.com/office/powerpoint/2010/main" val="3822966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 2017-02-22 at 9.14.16 PM.png"/>
          <p:cNvPicPr>
            <a:picLocks noGrp="1" noChangeAspect="1"/>
          </p:cNvPicPr>
          <p:nvPr>
            <p:ph idx="1"/>
          </p:nvPr>
        </p:nvPicPr>
        <p:blipFill>
          <a:blip r:embed="rId2">
            <a:extLst>
              <a:ext uri="{28A0092B-C50C-407E-A947-70E740481C1C}">
                <a14:useLocalDpi xmlns:a14="http://schemas.microsoft.com/office/drawing/2010/main" val="0"/>
              </a:ext>
            </a:extLst>
          </a:blip>
          <a:srcRect l="-19565" r="-19565"/>
          <a:stretch>
            <a:fillRect/>
          </a:stretch>
        </p:blipFill>
        <p:spPr>
          <a:xfrm>
            <a:off x="-570179" y="107576"/>
            <a:ext cx="6442486" cy="3479400"/>
          </a:xfrm>
        </p:spPr>
      </p:pic>
      <p:sp>
        <p:nvSpPr>
          <p:cNvPr id="5" name="Rectangle 4"/>
          <p:cNvSpPr/>
          <p:nvPr/>
        </p:nvSpPr>
        <p:spPr>
          <a:xfrm>
            <a:off x="2863217" y="2690466"/>
            <a:ext cx="2045157" cy="874986"/>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solidFill>
                  <a:schemeClr val="accent4"/>
                </a:solidFill>
              </a:rPr>
              <a:t>PLAN</a:t>
            </a:r>
            <a:endParaRPr lang="en-US" sz="3600" b="1" dirty="0">
              <a:solidFill>
                <a:schemeClr val="accent4"/>
              </a:solidFill>
            </a:endParaRPr>
          </a:p>
        </p:txBody>
      </p:sp>
      <p:sp>
        <p:nvSpPr>
          <p:cNvPr id="7" name="TextBox 6"/>
          <p:cNvSpPr txBox="1"/>
          <p:nvPr/>
        </p:nvSpPr>
        <p:spPr>
          <a:xfrm>
            <a:off x="5632030" y="889664"/>
            <a:ext cx="2548594" cy="2123658"/>
          </a:xfrm>
          <a:prstGeom prst="rect">
            <a:avLst/>
          </a:prstGeom>
          <a:noFill/>
        </p:spPr>
        <p:txBody>
          <a:bodyPr wrap="none" rtlCol="0">
            <a:spAutoFit/>
          </a:bodyPr>
          <a:lstStyle/>
          <a:p>
            <a:pPr algn="ctr"/>
            <a:r>
              <a:rPr lang="en-US" sz="4400" dirty="0" smtClean="0"/>
              <a:t>Get your </a:t>
            </a:r>
          </a:p>
          <a:p>
            <a:pPr algn="ctr"/>
            <a:r>
              <a:rPr lang="en-US" sz="4400" dirty="0" smtClean="0"/>
              <a:t>numbers </a:t>
            </a:r>
          </a:p>
          <a:p>
            <a:pPr algn="ctr"/>
            <a:r>
              <a:rPr lang="en-US" sz="4400" dirty="0" smtClean="0"/>
              <a:t>handy</a:t>
            </a:r>
            <a:r>
              <a:rPr lang="is-IS" sz="4400" dirty="0" smtClean="0"/>
              <a:t>….</a:t>
            </a:r>
            <a:endParaRPr lang="en-US" sz="4400" dirty="0"/>
          </a:p>
        </p:txBody>
      </p:sp>
      <p:pic>
        <p:nvPicPr>
          <p:cNvPr id="8" name="Picture 7" descr="picture 2017-02-22 at 9.18.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899" y="4063419"/>
            <a:ext cx="4552475" cy="2290650"/>
          </a:xfrm>
          <a:prstGeom prst="rect">
            <a:avLst/>
          </a:prstGeom>
        </p:spPr>
      </p:pic>
      <p:sp>
        <p:nvSpPr>
          <p:cNvPr id="12" name="TextBox 11"/>
          <p:cNvSpPr txBox="1"/>
          <p:nvPr/>
        </p:nvSpPr>
        <p:spPr>
          <a:xfrm>
            <a:off x="5636202" y="4123423"/>
            <a:ext cx="2666515" cy="2123658"/>
          </a:xfrm>
          <a:prstGeom prst="rect">
            <a:avLst/>
          </a:prstGeom>
          <a:noFill/>
        </p:spPr>
        <p:txBody>
          <a:bodyPr wrap="none" rtlCol="0">
            <a:spAutoFit/>
          </a:bodyPr>
          <a:lstStyle/>
          <a:p>
            <a:r>
              <a:rPr lang="en-US" sz="4400" dirty="0" smtClean="0"/>
              <a:t>No</a:t>
            </a:r>
            <a:r>
              <a:rPr lang="is-IS" sz="4400" dirty="0" smtClean="0"/>
              <a:t>…</a:t>
            </a:r>
          </a:p>
          <a:p>
            <a:r>
              <a:rPr lang="is-IS" sz="4400" dirty="0" smtClean="0"/>
              <a:t>not these </a:t>
            </a:r>
          </a:p>
          <a:p>
            <a:r>
              <a:rPr lang="is-IS" sz="4400" dirty="0" smtClean="0"/>
              <a:t>numbers</a:t>
            </a:r>
            <a:endParaRPr lang="en-US" sz="4400" dirty="0"/>
          </a:p>
        </p:txBody>
      </p:sp>
    </p:spTree>
    <p:extLst>
      <p:ext uri="{BB962C8B-B14F-4D97-AF65-F5344CB8AC3E}">
        <p14:creationId xmlns:p14="http://schemas.microsoft.com/office/powerpoint/2010/main" val="3154447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5936" y="4572965"/>
            <a:ext cx="7859058" cy="1320800"/>
          </a:xfrm>
        </p:spPr>
        <p:txBody>
          <a:bodyPr>
            <a:noAutofit/>
          </a:bodyPr>
          <a:lstStyle/>
          <a:p>
            <a:r>
              <a:rPr lang="en-US" sz="3600" b="1" i="1" dirty="0">
                <a:solidFill>
                  <a:schemeClr val="tx2">
                    <a:lumMod val="75000"/>
                    <a:lumOff val="25000"/>
                  </a:schemeClr>
                </a:solidFill>
                <a:latin typeface="Garamond"/>
                <a:cs typeface="Garamond"/>
              </a:rPr>
              <a:t>LD </a:t>
            </a:r>
            <a:r>
              <a:rPr lang="en-US" sz="3600" b="1" i="1" dirty="0" smtClean="0">
                <a:solidFill>
                  <a:schemeClr val="tx2">
                    <a:lumMod val="75000"/>
                    <a:lumOff val="25000"/>
                  </a:schemeClr>
                </a:solidFill>
                <a:latin typeface="Garamond"/>
                <a:cs typeface="Garamond"/>
              </a:rPr>
              <a:t>West</a:t>
            </a:r>
          </a:p>
          <a:p>
            <a:r>
              <a:rPr lang="en-US" sz="3600" b="1" i="1" dirty="0" smtClean="0">
                <a:solidFill>
                  <a:schemeClr val="tx2">
                    <a:lumMod val="75000"/>
                    <a:lumOff val="25000"/>
                  </a:schemeClr>
                </a:solidFill>
                <a:latin typeface="Garamond"/>
                <a:cs typeface="Garamond"/>
              </a:rPr>
              <a:t>EL Designee Meeting</a:t>
            </a:r>
            <a:endParaRPr lang="en-US" sz="3600" b="1" i="1" dirty="0">
              <a:solidFill>
                <a:schemeClr val="tx2">
                  <a:lumMod val="75000"/>
                  <a:lumOff val="25000"/>
                </a:schemeClr>
              </a:solidFill>
              <a:latin typeface="Garamond"/>
              <a:cs typeface="Garamond"/>
            </a:endParaRPr>
          </a:p>
          <a:p>
            <a:r>
              <a:rPr lang="en-US" sz="3600" b="1" i="1" dirty="0" smtClean="0">
                <a:solidFill>
                  <a:schemeClr val="tx2">
                    <a:lumMod val="75000"/>
                    <a:lumOff val="25000"/>
                  </a:schemeClr>
                </a:solidFill>
                <a:latin typeface="Garamond"/>
                <a:cs typeface="Garamond"/>
              </a:rPr>
              <a:t>February </a:t>
            </a:r>
            <a:r>
              <a:rPr lang="en-US" sz="3600" b="1" i="1" dirty="0" smtClean="0">
                <a:solidFill>
                  <a:schemeClr val="tx2">
                    <a:lumMod val="75000"/>
                    <a:lumOff val="25000"/>
                  </a:schemeClr>
                </a:solidFill>
                <a:latin typeface="Garamond"/>
                <a:cs typeface="Garamond"/>
              </a:rPr>
              <a:t>23</a:t>
            </a:r>
            <a:r>
              <a:rPr lang="en-US" sz="3600" b="1" i="1" dirty="0" smtClean="0">
                <a:solidFill>
                  <a:schemeClr val="tx2">
                    <a:lumMod val="75000"/>
                    <a:lumOff val="25000"/>
                  </a:schemeClr>
                </a:solidFill>
                <a:latin typeface="Garamond"/>
                <a:cs typeface="Garamond"/>
              </a:rPr>
              <a:t>, </a:t>
            </a:r>
            <a:r>
              <a:rPr lang="en-US" sz="3600" b="1" i="1" dirty="0" smtClean="0">
                <a:solidFill>
                  <a:schemeClr val="tx2">
                    <a:lumMod val="75000"/>
                    <a:lumOff val="25000"/>
                  </a:schemeClr>
                </a:solidFill>
                <a:latin typeface="Garamond"/>
                <a:cs typeface="Garamond"/>
              </a:rPr>
              <a:t>2017</a:t>
            </a:r>
            <a:endParaRPr lang="en-US" sz="3600" b="1" i="1" dirty="0">
              <a:solidFill>
                <a:schemeClr val="tx2">
                  <a:lumMod val="75000"/>
                  <a:lumOff val="25000"/>
                </a:schemeClr>
              </a:solidFill>
              <a:latin typeface="Garamond"/>
              <a:cs typeface="Garamond"/>
            </a:endParaRPr>
          </a:p>
          <a:p>
            <a:endParaRPr lang="en-US" sz="3600" dirty="0">
              <a:latin typeface="Garamond"/>
              <a:cs typeface="Garamond"/>
            </a:endParaRPr>
          </a:p>
        </p:txBody>
      </p:sp>
      <p:sp>
        <p:nvSpPr>
          <p:cNvPr id="4" name="Title 1"/>
          <p:cNvSpPr>
            <a:spLocks noGrp="1"/>
          </p:cNvSpPr>
          <p:nvPr>
            <p:ph type="title"/>
          </p:nvPr>
        </p:nvSpPr>
        <p:spPr>
          <a:xfrm>
            <a:off x="645839" y="2011387"/>
            <a:ext cx="7694708" cy="1395414"/>
          </a:xfrm>
        </p:spPr>
        <p:txBody>
          <a:bodyPr/>
          <a:lstStyle/>
          <a:p>
            <a:r>
              <a:rPr lang="en-US" b="1" dirty="0">
                <a:latin typeface="Garamond"/>
                <a:ea typeface="Cambria" charset="0"/>
                <a:cs typeface="Garamond"/>
              </a:rPr>
              <a:t/>
            </a:r>
            <a:br>
              <a:rPr lang="en-US" b="1" dirty="0">
                <a:latin typeface="Garamond"/>
                <a:ea typeface="Cambria" charset="0"/>
                <a:cs typeface="Garamond"/>
              </a:rPr>
            </a:br>
            <a:r>
              <a:rPr lang="en-US" b="1" dirty="0">
                <a:latin typeface="Garamond"/>
                <a:ea typeface="Cambria" charset="0"/>
                <a:cs typeface="Garamond"/>
              </a:rPr>
              <a:t>Monitoring of Key Practices </a:t>
            </a:r>
            <a:br>
              <a:rPr lang="en-US" b="1" dirty="0">
                <a:latin typeface="Garamond"/>
                <a:ea typeface="Cambria" charset="0"/>
                <a:cs typeface="Garamond"/>
              </a:rPr>
            </a:br>
            <a:r>
              <a:rPr lang="en-US" b="1" dirty="0">
                <a:latin typeface="Garamond"/>
                <a:ea typeface="Cambria" charset="0"/>
                <a:cs typeface="Garamond"/>
              </a:rPr>
              <a:t>to Impact English Learner Reclassification</a:t>
            </a:r>
          </a:p>
        </p:txBody>
      </p:sp>
    </p:spTree>
    <p:extLst>
      <p:ext uri="{BB962C8B-B14F-4D97-AF65-F5344CB8AC3E}">
        <p14:creationId xmlns:p14="http://schemas.microsoft.com/office/powerpoint/2010/main" val="259263889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 2017-02-22 at 9.14.16 PM.png"/>
          <p:cNvPicPr>
            <a:picLocks noGrp="1" noChangeAspect="1"/>
          </p:cNvPicPr>
          <p:nvPr>
            <p:ph idx="1"/>
          </p:nvPr>
        </p:nvPicPr>
        <p:blipFill>
          <a:blip r:embed="rId2">
            <a:extLst>
              <a:ext uri="{28A0092B-C50C-407E-A947-70E740481C1C}">
                <a14:useLocalDpi xmlns:a14="http://schemas.microsoft.com/office/drawing/2010/main" val="0"/>
              </a:ext>
            </a:extLst>
          </a:blip>
          <a:srcRect l="-19565" r="-19565"/>
          <a:stretch>
            <a:fillRect/>
          </a:stretch>
        </p:blipFill>
        <p:spPr>
          <a:xfrm>
            <a:off x="-570179" y="107576"/>
            <a:ext cx="6442486" cy="3479400"/>
          </a:xfrm>
        </p:spPr>
      </p:pic>
      <p:sp>
        <p:nvSpPr>
          <p:cNvPr id="5" name="Rectangle 4"/>
          <p:cNvSpPr/>
          <p:nvPr/>
        </p:nvSpPr>
        <p:spPr>
          <a:xfrm>
            <a:off x="2949329" y="2711990"/>
            <a:ext cx="1765293" cy="874986"/>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solidFill>
                  <a:schemeClr val="accent4"/>
                </a:solidFill>
              </a:rPr>
              <a:t>PLAN</a:t>
            </a:r>
            <a:endParaRPr lang="en-US" sz="3600" b="1" dirty="0">
              <a:solidFill>
                <a:schemeClr val="accent4"/>
              </a:solidFill>
            </a:endParaRPr>
          </a:p>
        </p:txBody>
      </p:sp>
      <p:sp>
        <p:nvSpPr>
          <p:cNvPr id="7" name="TextBox 6"/>
          <p:cNvSpPr txBox="1"/>
          <p:nvPr/>
        </p:nvSpPr>
        <p:spPr>
          <a:xfrm>
            <a:off x="5632030" y="889664"/>
            <a:ext cx="2548594" cy="2123658"/>
          </a:xfrm>
          <a:prstGeom prst="rect">
            <a:avLst/>
          </a:prstGeom>
          <a:noFill/>
        </p:spPr>
        <p:txBody>
          <a:bodyPr wrap="none" rtlCol="0">
            <a:spAutoFit/>
          </a:bodyPr>
          <a:lstStyle/>
          <a:p>
            <a:pPr algn="ctr"/>
            <a:r>
              <a:rPr lang="en-US" sz="4400" dirty="0" smtClean="0"/>
              <a:t>Get your </a:t>
            </a:r>
          </a:p>
          <a:p>
            <a:pPr algn="ctr"/>
            <a:r>
              <a:rPr lang="en-US" sz="4400" dirty="0" smtClean="0"/>
              <a:t>numbers </a:t>
            </a:r>
          </a:p>
          <a:p>
            <a:pPr algn="ctr"/>
            <a:r>
              <a:rPr lang="en-US" sz="4400" dirty="0" smtClean="0"/>
              <a:t>handy</a:t>
            </a:r>
            <a:r>
              <a:rPr lang="is-IS" sz="4400" dirty="0" smtClean="0"/>
              <a:t>….</a:t>
            </a:r>
            <a:endParaRPr lang="en-US" sz="4400" dirty="0"/>
          </a:p>
        </p:txBody>
      </p:sp>
      <p:sp>
        <p:nvSpPr>
          <p:cNvPr id="12" name="TextBox 11"/>
          <p:cNvSpPr txBox="1"/>
          <p:nvPr/>
        </p:nvSpPr>
        <p:spPr>
          <a:xfrm>
            <a:off x="2191728" y="3899050"/>
            <a:ext cx="5468164" cy="3477875"/>
          </a:xfrm>
          <a:prstGeom prst="rect">
            <a:avLst/>
          </a:prstGeom>
          <a:noFill/>
        </p:spPr>
        <p:txBody>
          <a:bodyPr wrap="none" rtlCol="0">
            <a:spAutoFit/>
          </a:bodyPr>
          <a:lstStyle/>
          <a:p>
            <a:r>
              <a:rPr lang="en-US" sz="4400" dirty="0" smtClean="0"/>
              <a:t>These numbers:</a:t>
            </a:r>
          </a:p>
          <a:p>
            <a:pPr marL="571500" indent="-571500">
              <a:buFont typeface="Arial"/>
              <a:buChar char="•"/>
            </a:pPr>
            <a:r>
              <a:rPr lang="en-US" sz="4400" dirty="0"/>
              <a:t>t</a:t>
            </a:r>
            <a:r>
              <a:rPr lang="en-US" sz="4400" dirty="0" smtClean="0"/>
              <a:t>arget #</a:t>
            </a:r>
          </a:p>
          <a:p>
            <a:pPr marL="571500" indent="-571500">
              <a:buFont typeface="Arial"/>
              <a:buChar char="•"/>
            </a:pPr>
            <a:r>
              <a:rPr lang="en-US" sz="4400" dirty="0" smtClean="0"/>
              <a:t># reclassified and </a:t>
            </a:r>
          </a:p>
          <a:p>
            <a:pPr marL="571500" indent="-571500">
              <a:buFont typeface="Arial"/>
              <a:buChar char="•"/>
            </a:pPr>
            <a:r>
              <a:rPr lang="en-US" sz="4400" dirty="0" smtClean="0"/>
              <a:t># in each profile</a:t>
            </a:r>
          </a:p>
          <a:p>
            <a:endParaRPr lang="en-US" sz="4400" dirty="0"/>
          </a:p>
        </p:txBody>
      </p:sp>
    </p:spTree>
    <p:extLst>
      <p:ext uri="{BB962C8B-B14F-4D97-AF65-F5344CB8AC3E}">
        <p14:creationId xmlns:p14="http://schemas.microsoft.com/office/powerpoint/2010/main" val="11656530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040" y="1391099"/>
            <a:ext cx="8455122" cy="4333221"/>
          </a:xfrm>
        </p:spPr>
        <p:txBody>
          <a:bodyPr/>
          <a:lstStyle/>
          <a:p>
            <a:pPr>
              <a:spcAft>
                <a:spcPct val="35000"/>
              </a:spcAft>
            </a:pPr>
            <a:endParaRPr lang="en-US" sz="2800" dirty="0">
              <a:solidFill>
                <a:srgbClr val="000000"/>
              </a:solidFill>
              <a:latin typeface="Calibri" charset="0"/>
              <a:ea typeface="Calibri" charset="0"/>
              <a:cs typeface="Calibri" charset="0"/>
            </a:endParaRPr>
          </a:p>
          <a:p>
            <a:pPr lvl="2">
              <a:spcAft>
                <a:spcPct val="35000"/>
              </a:spcAft>
            </a:pPr>
            <a:endParaRPr lang="en-US" sz="2600" dirty="0">
              <a:solidFill>
                <a:srgbClr val="000000"/>
              </a:solidFill>
              <a:latin typeface="Calibri" charset="0"/>
              <a:ea typeface="Calibri" charset="0"/>
              <a:cs typeface="Calibri" charset="0"/>
            </a:endParaRPr>
          </a:p>
        </p:txBody>
      </p:sp>
      <p:sp>
        <p:nvSpPr>
          <p:cNvPr id="7" name="Title 1"/>
          <p:cNvSpPr>
            <a:spLocks noGrp="1"/>
          </p:cNvSpPr>
          <p:nvPr>
            <p:ph type="title"/>
          </p:nvPr>
        </p:nvSpPr>
        <p:spPr>
          <a:xfrm>
            <a:off x="397435" y="475102"/>
            <a:ext cx="8089153" cy="729887"/>
          </a:xfrm>
        </p:spPr>
        <p:txBody>
          <a:bodyPr/>
          <a:lstStyle/>
          <a:p>
            <a:r>
              <a:rPr lang="en-US" sz="3200" b="1" i="1" dirty="0" smtClean="0">
                <a:latin typeface="Garamond"/>
                <a:ea typeface="Cambria" charset="0"/>
                <a:cs typeface="Garamond"/>
              </a:rPr>
              <a:t>Objective </a:t>
            </a:r>
            <a:r>
              <a:rPr lang="en-US" sz="3200" b="1" i="1" dirty="0">
                <a:latin typeface="Garamond"/>
                <a:ea typeface="Cambria" charset="0"/>
                <a:cs typeface="Garamond"/>
              </a:rPr>
              <a:t>#</a:t>
            </a:r>
            <a:r>
              <a:rPr lang="en-US" sz="3200" b="1" i="1" dirty="0" smtClean="0">
                <a:latin typeface="Garamond"/>
                <a:ea typeface="Cambria" charset="0"/>
                <a:cs typeface="Garamond"/>
              </a:rPr>
              <a:t>1</a:t>
            </a:r>
            <a:br>
              <a:rPr lang="en-US" sz="3200" b="1" i="1" dirty="0" smtClean="0">
                <a:latin typeface="Garamond"/>
                <a:ea typeface="Cambria" charset="0"/>
                <a:cs typeface="Garamond"/>
              </a:rPr>
            </a:br>
            <a:r>
              <a:rPr lang="en-US" sz="3200" b="1" dirty="0" smtClean="0">
                <a:latin typeface="Garamond"/>
                <a:ea typeface="Cambria" charset="0"/>
                <a:cs typeface="Garamond"/>
              </a:rPr>
              <a:t>Use </a:t>
            </a:r>
            <a:r>
              <a:rPr lang="en-US" sz="3200" b="1" dirty="0">
                <a:latin typeface="Garamond"/>
                <a:ea typeface="Cambria" charset="0"/>
                <a:cs typeface="Garamond"/>
              </a:rPr>
              <a:t>of Reclassification </a:t>
            </a:r>
            <a:r>
              <a:rPr lang="en-US" sz="3200" b="1" dirty="0" smtClean="0">
                <a:latin typeface="Garamond"/>
                <a:ea typeface="Cambria" charset="0"/>
                <a:cs typeface="Garamond"/>
              </a:rPr>
              <a:t>Data</a:t>
            </a:r>
            <a:endParaRPr lang="en-US" sz="3200" b="1" dirty="0">
              <a:latin typeface="Garamond"/>
              <a:cs typeface="Garamond"/>
            </a:endParaRPr>
          </a:p>
        </p:txBody>
      </p:sp>
      <p:pic>
        <p:nvPicPr>
          <p:cNvPr id="14" name="Picture 13" descr="picture 2017-02-13 at 3.55.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909" y="1541053"/>
            <a:ext cx="8403230" cy="5043448"/>
          </a:xfrm>
          <a:prstGeom prst="rect">
            <a:avLst/>
          </a:prstGeom>
        </p:spPr>
        <p:style>
          <a:lnRef idx="2">
            <a:schemeClr val="dk1"/>
          </a:lnRef>
          <a:fillRef idx="1">
            <a:schemeClr val="lt1"/>
          </a:fillRef>
          <a:effectRef idx="0">
            <a:schemeClr val="dk1"/>
          </a:effectRef>
          <a:fontRef idx="minor">
            <a:schemeClr val="dk1"/>
          </a:fontRef>
        </p:style>
      </p:pic>
      <p:sp>
        <p:nvSpPr>
          <p:cNvPr id="10" name="Down Arrow 9"/>
          <p:cNvSpPr/>
          <p:nvPr/>
        </p:nvSpPr>
        <p:spPr>
          <a:xfrm>
            <a:off x="5207195" y="1713115"/>
            <a:ext cx="590650" cy="104854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picture 2017-02-06 at 3.29.4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7411" y="3723414"/>
            <a:ext cx="3969137" cy="2861087"/>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7187352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 2017-01-24 at 12.55.16 PM.png"/>
          <p:cNvPicPr>
            <a:picLocks noGrp="1" noChangeAspect="1"/>
          </p:cNvPicPr>
          <p:nvPr>
            <p:ph idx="1"/>
          </p:nvPr>
        </p:nvPicPr>
        <p:blipFill>
          <a:blip r:embed="rId2">
            <a:extLst>
              <a:ext uri="{28A0092B-C50C-407E-A947-70E740481C1C}">
                <a14:useLocalDpi xmlns:a14="http://schemas.microsoft.com/office/drawing/2010/main" val="0"/>
              </a:ext>
            </a:extLst>
          </a:blip>
          <a:srcRect t="-18963" b="-18963"/>
          <a:stretch>
            <a:fillRect/>
          </a:stretch>
        </p:blipFill>
        <p:spPr>
          <a:xfrm>
            <a:off x="394490" y="170139"/>
            <a:ext cx="8373017" cy="7215097"/>
          </a:xfrm>
        </p:spPr>
      </p:pic>
      <p:sp>
        <p:nvSpPr>
          <p:cNvPr id="5" name="Up Arrow 4"/>
          <p:cNvSpPr/>
          <p:nvPr/>
        </p:nvSpPr>
        <p:spPr>
          <a:xfrm>
            <a:off x="5539230" y="2890653"/>
            <a:ext cx="3228277" cy="1432523"/>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smtClean="0">
                <a:solidFill>
                  <a:schemeClr val="tx1"/>
                </a:solidFill>
              </a:rPr>
              <a:t>Reclassified thus far</a:t>
            </a:r>
            <a:endParaRPr lang="en-US" b="1" dirty="0">
              <a:solidFill>
                <a:schemeClr val="tx1"/>
              </a:solidFill>
            </a:endParaRPr>
          </a:p>
        </p:txBody>
      </p:sp>
      <p:sp>
        <p:nvSpPr>
          <p:cNvPr id="8" name="Left Arrow 7"/>
          <p:cNvSpPr/>
          <p:nvPr/>
        </p:nvSpPr>
        <p:spPr>
          <a:xfrm>
            <a:off x="1053145" y="3635359"/>
            <a:ext cx="3540412" cy="70887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The Profiles</a:t>
            </a:r>
            <a:endParaRPr lang="en-US" b="1" dirty="0">
              <a:solidFill>
                <a:srgbClr val="000000"/>
              </a:solidFill>
            </a:endParaRPr>
          </a:p>
        </p:txBody>
      </p:sp>
    </p:spTree>
    <p:extLst>
      <p:ext uri="{BB962C8B-B14F-4D97-AF65-F5344CB8AC3E}">
        <p14:creationId xmlns:p14="http://schemas.microsoft.com/office/powerpoint/2010/main" val="975737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Getting to Our Reclassification Target Number</a:t>
            </a:r>
            <a:endParaRPr lang="en-US" sz="4000" dirty="0"/>
          </a:p>
        </p:txBody>
      </p:sp>
      <p:pic>
        <p:nvPicPr>
          <p:cNvPr id="4" name="Content Placeholder 3" descr="picture 2017-02-22 at 9.30.43 PM.png"/>
          <p:cNvPicPr>
            <a:picLocks noGrp="1" noChangeAspect="1"/>
          </p:cNvPicPr>
          <p:nvPr>
            <p:ph idx="1"/>
          </p:nvPr>
        </p:nvPicPr>
        <p:blipFill>
          <a:blip r:embed="rId2">
            <a:extLst>
              <a:ext uri="{28A0092B-C50C-407E-A947-70E740481C1C}">
                <a14:useLocalDpi xmlns:a14="http://schemas.microsoft.com/office/drawing/2010/main" val="0"/>
              </a:ext>
            </a:extLst>
          </a:blip>
          <a:srcRect l="-96180" r="-96180"/>
          <a:stretch>
            <a:fillRect/>
          </a:stretch>
        </p:blipFill>
        <p:spPr>
          <a:xfrm>
            <a:off x="-2016427" y="1444531"/>
            <a:ext cx="9560326" cy="516325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53149" y="2993408"/>
            <a:ext cx="21907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721324" y="2639201"/>
            <a:ext cx="2822575" cy="369887"/>
          </a:xfrm>
          <a:prstGeom prst="rect">
            <a:avLst/>
          </a:prstGeom>
          <a:noFill/>
        </p:spPr>
        <p:txBody>
          <a:bodyPr wrap="none">
            <a:spAutoFit/>
          </a:bodyPr>
          <a:lstStyle/>
          <a:p>
            <a:pPr>
              <a:defRPr/>
            </a:pPr>
            <a:r>
              <a:rPr lang="en-US" b="1" dirty="0">
                <a:solidFill>
                  <a:schemeClr val="accent1">
                    <a:lumMod val="75000"/>
                  </a:schemeClr>
                </a:solidFill>
              </a:rPr>
              <a:t>Stand Up, Hand </a:t>
            </a:r>
            <a:r>
              <a:rPr lang="en-US" b="1" dirty="0">
                <a:solidFill>
                  <a:srgbClr val="376092"/>
                </a:solidFill>
              </a:rPr>
              <a:t>Up, Pair Up</a:t>
            </a:r>
          </a:p>
        </p:txBody>
      </p:sp>
    </p:spTree>
    <p:extLst>
      <p:ext uri="{BB962C8B-B14F-4D97-AF65-F5344CB8AC3E}">
        <p14:creationId xmlns:p14="http://schemas.microsoft.com/office/powerpoint/2010/main" val="21714299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descr="picture 2017-02-22 at 9.40.52 PM.png"/>
          <p:cNvPicPr>
            <a:picLocks noGrp="1" noChangeAspect="1"/>
          </p:cNvPicPr>
          <p:nvPr>
            <p:ph idx="1"/>
          </p:nvPr>
        </p:nvPicPr>
        <p:blipFill>
          <a:blip r:embed="rId2">
            <a:extLst>
              <a:ext uri="{28A0092B-C50C-407E-A947-70E740481C1C}">
                <a14:useLocalDpi xmlns:a14="http://schemas.microsoft.com/office/drawing/2010/main" val="0"/>
              </a:ext>
            </a:extLst>
          </a:blip>
          <a:srcRect l="-18480" r="-18480"/>
          <a:stretch>
            <a:fillRect/>
          </a:stretch>
        </p:blipFill>
        <p:spPr>
          <a:xfrm>
            <a:off x="-1510922" y="107620"/>
            <a:ext cx="12115473" cy="6543216"/>
          </a:xfrm>
        </p:spPr>
      </p:pic>
      <p:sp>
        <p:nvSpPr>
          <p:cNvPr id="5" name="TextBox 4"/>
          <p:cNvSpPr txBox="1"/>
          <p:nvPr/>
        </p:nvSpPr>
        <p:spPr>
          <a:xfrm>
            <a:off x="7534785" y="387427"/>
            <a:ext cx="775006" cy="523220"/>
          </a:xfrm>
          <a:prstGeom prst="rect">
            <a:avLst/>
          </a:prstGeom>
          <a:noFill/>
        </p:spPr>
        <p:txBody>
          <a:bodyPr wrap="square" rtlCol="0">
            <a:spAutoFit/>
          </a:bodyPr>
          <a:lstStyle/>
          <a:p>
            <a:r>
              <a:rPr lang="en-US" sz="2800" b="1" dirty="0" smtClean="0">
                <a:solidFill>
                  <a:srgbClr val="FF0000"/>
                </a:solidFill>
              </a:rPr>
              <a:t>65</a:t>
            </a:r>
            <a:endParaRPr lang="en-US" sz="2800" b="1" dirty="0">
              <a:solidFill>
                <a:srgbClr val="FF0000"/>
              </a:solidFill>
            </a:endParaRPr>
          </a:p>
        </p:txBody>
      </p:sp>
      <p:sp>
        <p:nvSpPr>
          <p:cNvPr id="8" name="TextBox 7"/>
          <p:cNvSpPr txBox="1"/>
          <p:nvPr/>
        </p:nvSpPr>
        <p:spPr>
          <a:xfrm>
            <a:off x="7707008" y="998481"/>
            <a:ext cx="775006" cy="523220"/>
          </a:xfrm>
          <a:prstGeom prst="rect">
            <a:avLst/>
          </a:prstGeom>
          <a:noFill/>
        </p:spPr>
        <p:txBody>
          <a:bodyPr wrap="square" rtlCol="0">
            <a:spAutoFit/>
          </a:bodyPr>
          <a:lstStyle/>
          <a:p>
            <a:r>
              <a:rPr lang="en-US" sz="2800" b="1" dirty="0" smtClean="0"/>
              <a:t>8</a:t>
            </a:r>
            <a:endParaRPr lang="en-US" sz="2800" b="1" dirty="0"/>
          </a:p>
        </p:txBody>
      </p:sp>
      <p:sp>
        <p:nvSpPr>
          <p:cNvPr id="9" name="TextBox 8"/>
          <p:cNvSpPr txBox="1"/>
          <p:nvPr/>
        </p:nvSpPr>
        <p:spPr>
          <a:xfrm>
            <a:off x="7514961" y="1367707"/>
            <a:ext cx="775006" cy="523220"/>
          </a:xfrm>
          <a:prstGeom prst="rect">
            <a:avLst/>
          </a:prstGeom>
          <a:noFill/>
        </p:spPr>
        <p:txBody>
          <a:bodyPr wrap="square" rtlCol="0">
            <a:spAutoFit/>
          </a:bodyPr>
          <a:lstStyle/>
          <a:p>
            <a:r>
              <a:rPr lang="en-US" sz="2800" b="1" dirty="0" smtClean="0">
                <a:solidFill>
                  <a:srgbClr val="0000FF"/>
                </a:solidFill>
              </a:rPr>
              <a:t>57</a:t>
            </a:r>
            <a:endParaRPr lang="en-US" sz="2800" b="1" dirty="0">
              <a:solidFill>
                <a:srgbClr val="0000FF"/>
              </a:solidFill>
            </a:endParaRPr>
          </a:p>
        </p:txBody>
      </p:sp>
      <p:sp>
        <p:nvSpPr>
          <p:cNvPr id="10" name="TextBox 9"/>
          <p:cNvSpPr txBox="1"/>
          <p:nvPr/>
        </p:nvSpPr>
        <p:spPr>
          <a:xfrm>
            <a:off x="7730241" y="1980509"/>
            <a:ext cx="775006" cy="523220"/>
          </a:xfrm>
          <a:prstGeom prst="rect">
            <a:avLst/>
          </a:prstGeom>
          <a:noFill/>
        </p:spPr>
        <p:txBody>
          <a:bodyPr wrap="square" rtlCol="0">
            <a:spAutoFit/>
          </a:bodyPr>
          <a:lstStyle/>
          <a:p>
            <a:r>
              <a:rPr lang="en-US" sz="2800" b="1" dirty="0" smtClean="0"/>
              <a:t>6</a:t>
            </a:r>
            <a:endParaRPr lang="en-US" sz="2800" b="1" dirty="0"/>
          </a:p>
        </p:txBody>
      </p:sp>
      <p:sp>
        <p:nvSpPr>
          <p:cNvPr id="11" name="TextBox 10"/>
          <p:cNvSpPr txBox="1"/>
          <p:nvPr/>
        </p:nvSpPr>
        <p:spPr>
          <a:xfrm>
            <a:off x="7536489" y="2349575"/>
            <a:ext cx="775006" cy="523220"/>
          </a:xfrm>
          <a:prstGeom prst="rect">
            <a:avLst/>
          </a:prstGeom>
          <a:noFill/>
        </p:spPr>
        <p:txBody>
          <a:bodyPr wrap="square" rtlCol="0">
            <a:spAutoFit/>
          </a:bodyPr>
          <a:lstStyle/>
          <a:p>
            <a:r>
              <a:rPr lang="en-US" sz="2800" b="1" dirty="0" smtClean="0">
                <a:solidFill>
                  <a:srgbClr val="0000FF"/>
                </a:solidFill>
              </a:rPr>
              <a:t>51</a:t>
            </a:r>
            <a:endParaRPr lang="en-US" sz="2800" b="1" dirty="0">
              <a:solidFill>
                <a:srgbClr val="0000FF"/>
              </a:solidFill>
            </a:endParaRPr>
          </a:p>
        </p:txBody>
      </p:sp>
      <p:sp>
        <p:nvSpPr>
          <p:cNvPr id="12" name="TextBox 11"/>
          <p:cNvSpPr txBox="1"/>
          <p:nvPr/>
        </p:nvSpPr>
        <p:spPr>
          <a:xfrm>
            <a:off x="7601072" y="4432648"/>
            <a:ext cx="775006" cy="523220"/>
          </a:xfrm>
          <a:prstGeom prst="rect">
            <a:avLst/>
          </a:prstGeom>
          <a:noFill/>
        </p:spPr>
        <p:txBody>
          <a:bodyPr wrap="square" rtlCol="0">
            <a:spAutoFit/>
          </a:bodyPr>
          <a:lstStyle/>
          <a:p>
            <a:r>
              <a:rPr lang="en-US" sz="2800" b="1" dirty="0" smtClean="0"/>
              <a:t>14</a:t>
            </a:r>
            <a:endParaRPr lang="en-US" sz="2800" b="1" dirty="0"/>
          </a:p>
        </p:txBody>
      </p:sp>
      <p:sp>
        <p:nvSpPr>
          <p:cNvPr id="13" name="TextBox 12"/>
          <p:cNvSpPr txBox="1"/>
          <p:nvPr/>
        </p:nvSpPr>
        <p:spPr>
          <a:xfrm>
            <a:off x="7601072" y="5750305"/>
            <a:ext cx="775006" cy="523220"/>
          </a:xfrm>
          <a:prstGeom prst="rect">
            <a:avLst/>
          </a:prstGeom>
          <a:noFill/>
        </p:spPr>
        <p:txBody>
          <a:bodyPr wrap="square" rtlCol="0">
            <a:spAutoFit/>
          </a:bodyPr>
          <a:lstStyle/>
          <a:p>
            <a:r>
              <a:rPr lang="en-US" sz="2800" b="1" dirty="0" smtClean="0"/>
              <a:t>12</a:t>
            </a:r>
            <a:endParaRPr lang="en-US" sz="2800" b="1" dirty="0"/>
          </a:p>
        </p:txBody>
      </p:sp>
      <p:sp>
        <p:nvSpPr>
          <p:cNvPr id="17" name="TextBox 16"/>
          <p:cNvSpPr txBox="1"/>
          <p:nvPr/>
        </p:nvSpPr>
        <p:spPr>
          <a:xfrm>
            <a:off x="7773296" y="3252146"/>
            <a:ext cx="775006" cy="523220"/>
          </a:xfrm>
          <a:prstGeom prst="rect">
            <a:avLst/>
          </a:prstGeom>
          <a:noFill/>
        </p:spPr>
        <p:txBody>
          <a:bodyPr wrap="square" rtlCol="0">
            <a:spAutoFit/>
          </a:bodyPr>
          <a:lstStyle/>
          <a:p>
            <a:r>
              <a:rPr lang="en-US" sz="2800" b="1" dirty="0" smtClean="0"/>
              <a:t>3</a:t>
            </a:r>
            <a:endParaRPr lang="en-US" sz="2800" b="1" dirty="0"/>
          </a:p>
        </p:txBody>
      </p:sp>
      <p:sp>
        <p:nvSpPr>
          <p:cNvPr id="18" name="TextBox 17"/>
          <p:cNvSpPr txBox="1"/>
          <p:nvPr/>
        </p:nvSpPr>
        <p:spPr>
          <a:xfrm>
            <a:off x="7581248" y="3599852"/>
            <a:ext cx="775006" cy="523220"/>
          </a:xfrm>
          <a:prstGeom prst="rect">
            <a:avLst/>
          </a:prstGeom>
          <a:noFill/>
        </p:spPr>
        <p:txBody>
          <a:bodyPr wrap="square" rtlCol="0">
            <a:spAutoFit/>
          </a:bodyPr>
          <a:lstStyle/>
          <a:p>
            <a:r>
              <a:rPr lang="en-US" sz="2800" b="1" dirty="0" smtClean="0">
                <a:solidFill>
                  <a:srgbClr val="0000FF"/>
                </a:solidFill>
              </a:rPr>
              <a:t>48</a:t>
            </a:r>
            <a:endParaRPr lang="en-US" sz="2800" b="1" dirty="0">
              <a:solidFill>
                <a:srgbClr val="0000FF"/>
              </a:solidFill>
            </a:endParaRPr>
          </a:p>
        </p:txBody>
      </p:sp>
      <p:sp>
        <p:nvSpPr>
          <p:cNvPr id="20" name="TextBox 19"/>
          <p:cNvSpPr txBox="1"/>
          <p:nvPr/>
        </p:nvSpPr>
        <p:spPr>
          <a:xfrm>
            <a:off x="7582951" y="4891296"/>
            <a:ext cx="775006" cy="523220"/>
          </a:xfrm>
          <a:prstGeom prst="rect">
            <a:avLst/>
          </a:prstGeom>
          <a:noFill/>
        </p:spPr>
        <p:txBody>
          <a:bodyPr wrap="square" rtlCol="0">
            <a:spAutoFit/>
          </a:bodyPr>
          <a:lstStyle/>
          <a:p>
            <a:r>
              <a:rPr lang="en-US" sz="2800" b="1" dirty="0" smtClean="0">
                <a:solidFill>
                  <a:srgbClr val="0000FF"/>
                </a:solidFill>
              </a:rPr>
              <a:t>34</a:t>
            </a:r>
            <a:endParaRPr lang="en-US" sz="2800" b="1" dirty="0">
              <a:solidFill>
                <a:srgbClr val="0000FF"/>
              </a:solidFill>
            </a:endParaRPr>
          </a:p>
        </p:txBody>
      </p:sp>
      <p:sp>
        <p:nvSpPr>
          <p:cNvPr id="21" name="TextBox 20"/>
          <p:cNvSpPr txBox="1"/>
          <p:nvPr/>
        </p:nvSpPr>
        <p:spPr>
          <a:xfrm>
            <a:off x="7582951" y="6141409"/>
            <a:ext cx="775006" cy="523220"/>
          </a:xfrm>
          <a:prstGeom prst="rect">
            <a:avLst/>
          </a:prstGeom>
          <a:noFill/>
        </p:spPr>
        <p:txBody>
          <a:bodyPr wrap="square" rtlCol="0">
            <a:spAutoFit/>
          </a:bodyPr>
          <a:lstStyle/>
          <a:p>
            <a:r>
              <a:rPr lang="en-US" sz="2800" b="1" dirty="0" smtClean="0">
                <a:solidFill>
                  <a:srgbClr val="0000FF"/>
                </a:solidFill>
              </a:rPr>
              <a:t>22</a:t>
            </a:r>
            <a:endParaRPr lang="en-US" sz="2800" b="1" dirty="0">
              <a:solidFill>
                <a:srgbClr val="0000FF"/>
              </a:solidFill>
            </a:endParaRPr>
          </a:p>
        </p:txBody>
      </p:sp>
    </p:spTree>
    <p:extLst>
      <p:ext uri="{BB962C8B-B14F-4D97-AF65-F5344CB8AC3E}">
        <p14:creationId xmlns:p14="http://schemas.microsoft.com/office/powerpoint/2010/main" val="3661468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1+#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1+#ppt_w/2"/>
                                          </p:val>
                                        </p:tav>
                                        <p:tav tm="100000">
                                          <p:val>
                                            <p:strVal val="#ppt_x"/>
                                          </p:val>
                                        </p:tav>
                                      </p:tavLst>
                                    </p:anim>
                                    <p:anim calcmode="lin" valueType="num">
                                      <p:cBhvr additive="base">
                                        <p:cTn id="4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1+#ppt_w/2"/>
                                          </p:val>
                                        </p:tav>
                                        <p:tav tm="100000">
                                          <p:val>
                                            <p:strVal val="#ppt_x"/>
                                          </p:val>
                                        </p:tav>
                                      </p:tavLst>
                                    </p:anim>
                                    <p:anim calcmode="lin" valueType="num">
                                      <p:cBhvr additive="base">
                                        <p:cTn id="5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1+#ppt_w/2"/>
                                          </p:val>
                                        </p:tav>
                                        <p:tav tm="100000">
                                          <p:val>
                                            <p:strVal val="#ppt_x"/>
                                          </p:val>
                                        </p:tav>
                                      </p:tavLst>
                                    </p:anim>
                                    <p:anim calcmode="lin" valueType="num">
                                      <p:cBhvr additive="base">
                                        <p:cTn id="5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1+#ppt_w/2"/>
                                          </p:val>
                                        </p:tav>
                                        <p:tav tm="100000">
                                          <p:val>
                                            <p:strVal val="#ppt_x"/>
                                          </p:val>
                                        </p:tav>
                                      </p:tavLst>
                                    </p:anim>
                                    <p:anim calcmode="lin" valueType="num">
                                      <p:cBhvr additive="base">
                                        <p:cTn id="6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P spid="13" grpId="0"/>
      <p:bldP spid="17" grpId="0"/>
      <p:bldP spid="1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ture 2017-02-22 at 9.47.25 PM.png"/>
          <p:cNvPicPr>
            <a:picLocks noGrp="1" noChangeAspect="1"/>
          </p:cNvPicPr>
          <p:nvPr>
            <p:ph idx="1"/>
          </p:nvPr>
        </p:nvPicPr>
        <p:blipFill>
          <a:blip r:embed="rId2">
            <a:extLst>
              <a:ext uri="{28A0092B-C50C-407E-A947-70E740481C1C}">
                <a14:useLocalDpi xmlns:a14="http://schemas.microsoft.com/office/drawing/2010/main" val="0"/>
              </a:ext>
            </a:extLst>
          </a:blip>
          <a:srcRect l="-28245" r="-28245"/>
          <a:stretch>
            <a:fillRect/>
          </a:stretch>
        </p:blipFill>
        <p:spPr>
          <a:xfrm>
            <a:off x="-1425358" y="0"/>
            <a:ext cx="12499142" cy="6750424"/>
          </a:xfrm>
        </p:spPr>
      </p:pic>
      <p:sp>
        <p:nvSpPr>
          <p:cNvPr id="3" name="Rounded Rectangle 2"/>
          <p:cNvSpPr/>
          <p:nvPr/>
        </p:nvSpPr>
        <p:spPr>
          <a:xfrm>
            <a:off x="3310661" y="340207"/>
            <a:ext cx="702948" cy="362887"/>
          </a:xfrm>
          <a:prstGeom prst="roundRect">
            <a:avLst/>
          </a:prstGeom>
          <a:solidFill>
            <a:srgbClr val="FFFF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p:nvPr/>
        </p:nvSpPr>
        <p:spPr>
          <a:xfrm>
            <a:off x="3349681" y="1444532"/>
            <a:ext cx="702948" cy="362887"/>
          </a:xfrm>
          <a:prstGeom prst="roundRect">
            <a:avLst/>
          </a:prstGeom>
          <a:solidFill>
            <a:srgbClr val="FFFF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2930179" y="2715291"/>
            <a:ext cx="702948" cy="362887"/>
          </a:xfrm>
          <a:prstGeom prst="roundRect">
            <a:avLst/>
          </a:prstGeom>
          <a:solidFill>
            <a:srgbClr val="FFFF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2930179" y="3826633"/>
            <a:ext cx="702948" cy="362887"/>
          </a:xfrm>
          <a:prstGeom prst="roundRect">
            <a:avLst/>
          </a:prstGeom>
          <a:solidFill>
            <a:srgbClr val="FFFF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01045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ssolve">
                                      <p:cBhvr>
                                        <p:cTn id="13" dur="500"/>
                                        <p:tgtEl>
                                          <p:spTgt spid="1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dissolv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ture 2017-02-22 at 9.57.09 PM.png"/>
          <p:cNvPicPr>
            <a:picLocks noGrp="1" noChangeAspect="1"/>
          </p:cNvPicPr>
          <p:nvPr>
            <p:ph idx="1"/>
          </p:nvPr>
        </p:nvPicPr>
        <p:blipFill>
          <a:blip r:embed="rId2">
            <a:extLst>
              <a:ext uri="{28A0092B-C50C-407E-A947-70E740481C1C}">
                <a14:useLocalDpi xmlns:a14="http://schemas.microsoft.com/office/drawing/2010/main" val="0"/>
              </a:ext>
            </a:extLst>
          </a:blip>
          <a:srcRect l="-30399" r="-30399"/>
          <a:stretch>
            <a:fillRect/>
          </a:stretch>
        </p:blipFill>
        <p:spPr>
          <a:xfrm>
            <a:off x="-1603521" y="0"/>
            <a:ext cx="12698331" cy="6858000"/>
          </a:xfrm>
        </p:spPr>
      </p:pic>
      <p:sp>
        <p:nvSpPr>
          <p:cNvPr id="5" name="Rounded Rectangle 4"/>
          <p:cNvSpPr/>
          <p:nvPr/>
        </p:nvSpPr>
        <p:spPr>
          <a:xfrm>
            <a:off x="3499030" y="2216946"/>
            <a:ext cx="5092521" cy="344381"/>
          </a:xfrm>
          <a:prstGeom prst="roundRect">
            <a:avLst/>
          </a:prstGeom>
          <a:solidFill>
            <a:srgbClr val="FFFF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3479207" y="3703818"/>
            <a:ext cx="5092521" cy="344381"/>
          </a:xfrm>
          <a:prstGeom prst="roundRect">
            <a:avLst/>
          </a:prstGeom>
          <a:solidFill>
            <a:srgbClr val="FFFF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3479207" y="4048199"/>
            <a:ext cx="5092521" cy="557880"/>
          </a:xfrm>
          <a:prstGeom prst="roundRect">
            <a:avLst/>
          </a:prstGeom>
          <a:solidFill>
            <a:srgbClr val="FFFF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3479207" y="4650860"/>
            <a:ext cx="5092521" cy="557880"/>
          </a:xfrm>
          <a:prstGeom prst="roundRect">
            <a:avLst/>
          </a:prstGeom>
          <a:solidFill>
            <a:srgbClr val="FFFF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3479207" y="5836403"/>
            <a:ext cx="5092521" cy="557880"/>
          </a:xfrm>
          <a:prstGeom prst="roundRect">
            <a:avLst/>
          </a:prstGeom>
          <a:solidFill>
            <a:srgbClr val="FFFF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3502439" y="6394283"/>
            <a:ext cx="5092521" cy="463717"/>
          </a:xfrm>
          <a:prstGeom prst="roundRect">
            <a:avLst/>
          </a:prstGeom>
          <a:solidFill>
            <a:srgbClr val="FFFF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38956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ture 2017-02-22 at 9.47.25 PM.png"/>
          <p:cNvPicPr>
            <a:picLocks noGrp="1" noChangeAspect="1"/>
          </p:cNvPicPr>
          <p:nvPr>
            <p:ph idx="1"/>
          </p:nvPr>
        </p:nvPicPr>
        <p:blipFill>
          <a:blip r:embed="rId2">
            <a:extLst>
              <a:ext uri="{28A0092B-C50C-407E-A947-70E740481C1C}">
                <a14:useLocalDpi xmlns:a14="http://schemas.microsoft.com/office/drawing/2010/main" val="0"/>
              </a:ext>
            </a:extLst>
          </a:blip>
          <a:srcRect l="-28245" r="-28245"/>
          <a:stretch>
            <a:fillRect/>
          </a:stretch>
        </p:blipFill>
        <p:spPr>
          <a:xfrm>
            <a:off x="-1323657" y="107576"/>
            <a:ext cx="12499142" cy="6750424"/>
          </a:xfrm>
        </p:spPr>
      </p:pic>
      <p:sp>
        <p:nvSpPr>
          <p:cNvPr id="5" name="TextBox 4"/>
          <p:cNvSpPr txBox="1"/>
          <p:nvPr/>
        </p:nvSpPr>
        <p:spPr>
          <a:xfrm>
            <a:off x="7816545" y="64528"/>
            <a:ext cx="775006" cy="523220"/>
          </a:xfrm>
          <a:prstGeom prst="rect">
            <a:avLst/>
          </a:prstGeom>
          <a:noFill/>
        </p:spPr>
        <p:txBody>
          <a:bodyPr wrap="square" rtlCol="0">
            <a:spAutoFit/>
          </a:bodyPr>
          <a:lstStyle/>
          <a:p>
            <a:r>
              <a:rPr lang="en-US" sz="2800" b="1" dirty="0" smtClean="0">
                <a:solidFill>
                  <a:srgbClr val="0000FF"/>
                </a:solidFill>
              </a:rPr>
              <a:t>22</a:t>
            </a:r>
            <a:endParaRPr lang="en-US" sz="2800" b="1" dirty="0">
              <a:solidFill>
                <a:srgbClr val="0000FF"/>
              </a:solidFill>
            </a:endParaRPr>
          </a:p>
        </p:txBody>
      </p:sp>
      <p:sp>
        <p:nvSpPr>
          <p:cNvPr id="6" name="TextBox 5"/>
          <p:cNvSpPr txBox="1"/>
          <p:nvPr/>
        </p:nvSpPr>
        <p:spPr>
          <a:xfrm>
            <a:off x="8010297" y="903256"/>
            <a:ext cx="775006" cy="523220"/>
          </a:xfrm>
          <a:prstGeom prst="rect">
            <a:avLst/>
          </a:prstGeom>
          <a:noFill/>
        </p:spPr>
        <p:txBody>
          <a:bodyPr wrap="square" rtlCol="0">
            <a:spAutoFit/>
          </a:bodyPr>
          <a:lstStyle/>
          <a:p>
            <a:r>
              <a:rPr lang="en-US" sz="2800" b="1" dirty="0" smtClean="0"/>
              <a:t>7</a:t>
            </a:r>
            <a:endParaRPr lang="en-US" sz="2800" b="1" dirty="0"/>
          </a:p>
        </p:txBody>
      </p:sp>
      <p:sp>
        <p:nvSpPr>
          <p:cNvPr id="7" name="TextBox 6"/>
          <p:cNvSpPr txBox="1"/>
          <p:nvPr/>
        </p:nvSpPr>
        <p:spPr>
          <a:xfrm>
            <a:off x="7816545" y="1225970"/>
            <a:ext cx="775006" cy="523220"/>
          </a:xfrm>
          <a:prstGeom prst="rect">
            <a:avLst/>
          </a:prstGeom>
          <a:noFill/>
        </p:spPr>
        <p:txBody>
          <a:bodyPr wrap="square" rtlCol="0">
            <a:spAutoFit/>
          </a:bodyPr>
          <a:lstStyle/>
          <a:p>
            <a:r>
              <a:rPr lang="en-US" sz="2800" b="1" dirty="0" smtClean="0">
                <a:solidFill>
                  <a:srgbClr val="0000FF"/>
                </a:solidFill>
              </a:rPr>
              <a:t>15</a:t>
            </a:r>
            <a:endParaRPr lang="en-US" sz="2800" b="1" dirty="0">
              <a:solidFill>
                <a:srgbClr val="0000FF"/>
              </a:solidFill>
            </a:endParaRPr>
          </a:p>
        </p:txBody>
      </p:sp>
      <p:sp>
        <p:nvSpPr>
          <p:cNvPr id="8" name="TextBox 7"/>
          <p:cNvSpPr txBox="1"/>
          <p:nvPr/>
        </p:nvSpPr>
        <p:spPr>
          <a:xfrm>
            <a:off x="7968946" y="2067273"/>
            <a:ext cx="775006" cy="523220"/>
          </a:xfrm>
          <a:prstGeom prst="rect">
            <a:avLst/>
          </a:prstGeom>
          <a:noFill/>
        </p:spPr>
        <p:txBody>
          <a:bodyPr wrap="square" rtlCol="0">
            <a:spAutoFit/>
          </a:bodyPr>
          <a:lstStyle/>
          <a:p>
            <a:r>
              <a:rPr lang="en-US" sz="2800" b="1" dirty="0" smtClean="0"/>
              <a:t>5</a:t>
            </a:r>
            <a:endParaRPr lang="en-US" sz="2800" b="1" dirty="0"/>
          </a:p>
        </p:txBody>
      </p:sp>
      <p:sp>
        <p:nvSpPr>
          <p:cNvPr id="9" name="TextBox 8"/>
          <p:cNvSpPr txBox="1"/>
          <p:nvPr/>
        </p:nvSpPr>
        <p:spPr>
          <a:xfrm>
            <a:off x="8010297" y="3145194"/>
            <a:ext cx="775006" cy="523220"/>
          </a:xfrm>
          <a:prstGeom prst="rect">
            <a:avLst/>
          </a:prstGeom>
          <a:noFill/>
        </p:spPr>
        <p:txBody>
          <a:bodyPr wrap="square" rtlCol="0">
            <a:spAutoFit/>
          </a:bodyPr>
          <a:lstStyle/>
          <a:p>
            <a:r>
              <a:rPr lang="en-US" sz="2800" b="1" dirty="0" smtClean="0"/>
              <a:t>3</a:t>
            </a:r>
            <a:endParaRPr lang="en-US" sz="2800" b="1" dirty="0"/>
          </a:p>
        </p:txBody>
      </p:sp>
      <p:sp>
        <p:nvSpPr>
          <p:cNvPr id="10" name="TextBox 9"/>
          <p:cNvSpPr txBox="1"/>
          <p:nvPr/>
        </p:nvSpPr>
        <p:spPr>
          <a:xfrm>
            <a:off x="8013898" y="4373782"/>
            <a:ext cx="775006" cy="523220"/>
          </a:xfrm>
          <a:prstGeom prst="rect">
            <a:avLst/>
          </a:prstGeom>
          <a:noFill/>
        </p:spPr>
        <p:txBody>
          <a:bodyPr wrap="square" rtlCol="0">
            <a:spAutoFit/>
          </a:bodyPr>
          <a:lstStyle/>
          <a:p>
            <a:r>
              <a:rPr lang="en-US" sz="2800" b="1" dirty="0" smtClean="0"/>
              <a:t>7</a:t>
            </a:r>
            <a:endParaRPr lang="en-US" sz="2800" b="1" dirty="0"/>
          </a:p>
        </p:txBody>
      </p:sp>
      <p:sp>
        <p:nvSpPr>
          <p:cNvPr id="11" name="TextBox 10"/>
          <p:cNvSpPr txBox="1"/>
          <p:nvPr/>
        </p:nvSpPr>
        <p:spPr>
          <a:xfrm>
            <a:off x="7838073" y="5537799"/>
            <a:ext cx="775006" cy="523220"/>
          </a:xfrm>
          <a:prstGeom prst="rect">
            <a:avLst/>
          </a:prstGeom>
          <a:noFill/>
        </p:spPr>
        <p:txBody>
          <a:bodyPr wrap="square" rtlCol="0">
            <a:spAutoFit/>
          </a:bodyPr>
          <a:lstStyle/>
          <a:p>
            <a:r>
              <a:rPr lang="en-US" sz="2800" b="1" dirty="0" smtClean="0"/>
              <a:t>14</a:t>
            </a:r>
            <a:endParaRPr lang="en-US" sz="2800" b="1" dirty="0"/>
          </a:p>
        </p:txBody>
      </p:sp>
      <p:sp>
        <p:nvSpPr>
          <p:cNvPr id="12" name="TextBox 11"/>
          <p:cNvSpPr txBox="1"/>
          <p:nvPr/>
        </p:nvSpPr>
        <p:spPr>
          <a:xfrm>
            <a:off x="7777091" y="2393455"/>
            <a:ext cx="775006" cy="523220"/>
          </a:xfrm>
          <a:prstGeom prst="rect">
            <a:avLst/>
          </a:prstGeom>
          <a:noFill/>
        </p:spPr>
        <p:txBody>
          <a:bodyPr wrap="square" rtlCol="0">
            <a:spAutoFit/>
          </a:bodyPr>
          <a:lstStyle/>
          <a:p>
            <a:r>
              <a:rPr lang="en-US" sz="2800" b="1" dirty="0" smtClean="0">
                <a:solidFill>
                  <a:srgbClr val="0000FF"/>
                </a:solidFill>
              </a:rPr>
              <a:t>10</a:t>
            </a:r>
            <a:endParaRPr lang="en-US" sz="2800" b="1" dirty="0">
              <a:solidFill>
                <a:srgbClr val="0000FF"/>
              </a:solidFill>
            </a:endParaRPr>
          </a:p>
        </p:txBody>
      </p:sp>
      <p:sp>
        <p:nvSpPr>
          <p:cNvPr id="13" name="TextBox 12"/>
          <p:cNvSpPr txBox="1"/>
          <p:nvPr/>
        </p:nvSpPr>
        <p:spPr>
          <a:xfrm>
            <a:off x="8013899" y="3589820"/>
            <a:ext cx="775006" cy="523220"/>
          </a:xfrm>
          <a:prstGeom prst="rect">
            <a:avLst/>
          </a:prstGeom>
          <a:noFill/>
        </p:spPr>
        <p:txBody>
          <a:bodyPr wrap="square" rtlCol="0">
            <a:spAutoFit/>
          </a:bodyPr>
          <a:lstStyle/>
          <a:p>
            <a:r>
              <a:rPr lang="en-US" sz="2800" b="1" dirty="0" smtClean="0">
                <a:solidFill>
                  <a:srgbClr val="0000FF"/>
                </a:solidFill>
              </a:rPr>
              <a:t>7</a:t>
            </a:r>
            <a:endParaRPr lang="en-US" sz="2800" b="1" dirty="0">
              <a:solidFill>
                <a:srgbClr val="0000FF"/>
              </a:solidFill>
            </a:endParaRPr>
          </a:p>
        </p:txBody>
      </p:sp>
      <p:sp>
        <p:nvSpPr>
          <p:cNvPr id="16" name="TextBox 15"/>
          <p:cNvSpPr txBox="1"/>
          <p:nvPr/>
        </p:nvSpPr>
        <p:spPr>
          <a:xfrm>
            <a:off x="8013898" y="4699964"/>
            <a:ext cx="775006" cy="523220"/>
          </a:xfrm>
          <a:prstGeom prst="rect">
            <a:avLst/>
          </a:prstGeom>
          <a:noFill/>
        </p:spPr>
        <p:txBody>
          <a:bodyPr wrap="square" rtlCol="0">
            <a:spAutoFit/>
          </a:bodyPr>
          <a:lstStyle/>
          <a:p>
            <a:r>
              <a:rPr lang="en-US" sz="2800" b="1" dirty="0" smtClean="0">
                <a:solidFill>
                  <a:srgbClr val="FF0000"/>
                </a:solidFill>
              </a:rPr>
              <a:t>0</a:t>
            </a:r>
            <a:endParaRPr lang="en-US" sz="2800" b="1" dirty="0">
              <a:solidFill>
                <a:srgbClr val="FF0000"/>
              </a:solidFill>
            </a:endParaRPr>
          </a:p>
        </p:txBody>
      </p:sp>
      <p:sp>
        <p:nvSpPr>
          <p:cNvPr id="17" name="TextBox 16"/>
          <p:cNvSpPr txBox="1"/>
          <p:nvPr/>
        </p:nvSpPr>
        <p:spPr>
          <a:xfrm>
            <a:off x="7540399" y="6030821"/>
            <a:ext cx="1522987" cy="707886"/>
          </a:xfrm>
          <a:prstGeom prst="rect">
            <a:avLst/>
          </a:prstGeom>
          <a:noFill/>
        </p:spPr>
        <p:txBody>
          <a:bodyPr wrap="square" rtlCol="0">
            <a:spAutoFit/>
          </a:bodyPr>
          <a:lstStyle/>
          <a:p>
            <a:r>
              <a:rPr lang="en-US" sz="4000" b="1" dirty="0" smtClean="0">
                <a:solidFill>
                  <a:srgbClr val="0000FF"/>
                </a:solidFill>
              </a:rPr>
              <a:t>-14</a:t>
            </a:r>
            <a:endParaRPr lang="en-US" sz="4000" b="1" dirty="0">
              <a:solidFill>
                <a:srgbClr val="0000FF"/>
              </a:solidFill>
            </a:endParaRPr>
          </a:p>
        </p:txBody>
      </p:sp>
    </p:spTree>
    <p:extLst>
      <p:ext uri="{BB962C8B-B14F-4D97-AF65-F5344CB8AC3E}">
        <p14:creationId xmlns:p14="http://schemas.microsoft.com/office/powerpoint/2010/main" val="7583156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1+#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1+#ppt_w/2"/>
                                          </p:val>
                                        </p:tav>
                                        <p:tav tm="100000">
                                          <p:val>
                                            <p:strVal val="#ppt_x"/>
                                          </p:val>
                                        </p:tav>
                                      </p:tavLst>
                                    </p:anim>
                                    <p:anim calcmode="lin" valueType="num">
                                      <p:cBhvr additive="base">
                                        <p:cTn id="5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1+#ppt_w/2"/>
                                          </p:val>
                                        </p:tav>
                                        <p:tav tm="100000">
                                          <p:val>
                                            <p:strVal val="#ppt_x"/>
                                          </p:val>
                                        </p:tav>
                                      </p:tavLst>
                                    </p:anim>
                                    <p:anim calcmode="lin" valueType="num">
                                      <p:cBhvr additive="base">
                                        <p:cTn id="5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 2017-02-22 at 10.04.38 PM.png"/>
          <p:cNvPicPr>
            <a:picLocks noGrp="1" noChangeAspect="1"/>
          </p:cNvPicPr>
          <p:nvPr>
            <p:ph idx="1"/>
          </p:nvPr>
        </p:nvPicPr>
        <p:blipFill>
          <a:blip r:embed="rId2">
            <a:extLst>
              <a:ext uri="{28A0092B-C50C-407E-A947-70E740481C1C}">
                <a14:useLocalDpi xmlns:a14="http://schemas.microsoft.com/office/drawing/2010/main" val="0"/>
              </a:ext>
            </a:extLst>
          </a:blip>
          <a:srcRect l="-50787" r="-50787"/>
          <a:stretch>
            <a:fillRect/>
          </a:stretch>
        </p:blipFill>
        <p:spPr>
          <a:xfrm>
            <a:off x="-2593807" y="322813"/>
            <a:ext cx="11477895" cy="6198878"/>
          </a:xfrm>
        </p:spPr>
      </p:pic>
      <p:pic>
        <p:nvPicPr>
          <p:cNvPr id="6" name="Picture 5" descr="picture 2017-02-22 at 10.08.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3795" y="1491763"/>
            <a:ext cx="3790293" cy="3867646"/>
          </a:xfrm>
          <a:prstGeom prst="rect">
            <a:avLst/>
          </a:prstGeom>
        </p:spPr>
      </p:pic>
    </p:spTree>
    <p:extLst>
      <p:ext uri="{BB962C8B-B14F-4D97-AF65-F5344CB8AC3E}">
        <p14:creationId xmlns:p14="http://schemas.microsoft.com/office/powerpoint/2010/main" val="35917888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544" y="1229134"/>
            <a:ext cx="8343900" cy="5884863"/>
          </a:xfrm>
        </p:spPr>
        <p:txBody>
          <a:bodyPr>
            <a:normAutofit/>
          </a:bodyPr>
          <a:lstStyle/>
          <a:p>
            <a:r>
              <a:rPr lang="en-US" sz="2400" dirty="0" smtClean="0">
                <a:latin typeface="Times New Roman"/>
                <a:cs typeface="Times New Roman"/>
              </a:rPr>
              <a:t>Based </a:t>
            </a:r>
            <a:r>
              <a:rPr lang="en-US" sz="2400" dirty="0">
                <a:latin typeface="Times New Roman"/>
                <a:cs typeface="Times New Roman"/>
              </a:rPr>
              <a:t>on </a:t>
            </a:r>
            <a:r>
              <a:rPr lang="en-US" sz="2400" dirty="0" smtClean="0">
                <a:latin typeface="Times New Roman"/>
                <a:cs typeface="Times New Roman"/>
              </a:rPr>
              <a:t>all the conversation with </a:t>
            </a:r>
            <a:r>
              <a:rPr lang="en-US" sz="2400" dirty="0" smtClean="0">
                <a:latin typeface="Times New Roman"/>
                <a:cs typeface="Times New Roman"/>
              </a:rPr>
              <a:t>your </a:t>
            </a:r>
            <a:r>
              <a:rPr lang="en-US" sz="2400" dirty="0" smtClean="0">
                <a:latin typeface="Times New Roman"/>
                <a:cs typeface="Times New Roman"/>
              </a:rPr>
              <a:t>colleagues this morning, </a:t>
            </a:r>
            <a:r>
              <a:rPr lang="en-US" sz="2400" dirty="0" smtClean="0">
                <a:latin typeface="Times New Roman"/>
                <a:cs typeface="Times New Roman"/>
              </a:rPr>
              <a:t>write down at least 3 action steps you will take when you return to the school site:</a:t>
            </a:r>
            <a:endParaRPr lang="en-US" sz="2400" dirty="0"/>
          </a:p>
        </p:txBody>
      </p:sp>
      <p:sp>
        <p:nvSpPr>
          <p:cNvPr id="4" name="TextBox 3"/>
          <p:cNvSpPr txBox="1"/>
          <p:nvPr/>
        </p:nvSpPr>
        <p:spPr>
          <a:xfrm>
            <a:off x="517363" y="329278"/>
            <a:ext cx="6186309" cy="707886"/>
          </a:xfrm>
          <a:prstGeom prst="rect">
            <a:avLst/>
          </a:prstGeom>
          <a:noFill/>
        </p:spPr>
        <p:txBody>
          <a:bodyPr wrap="none" rtlCol="0">
            <a:spAutoFit/>
          </a:bodyPr>
          <a:lstStyle/>
          <a:p>
            <a:r>
              <a:rPr lang="en-US" sz="4000" dirty="0" smtClean="0"/>
              <a:t>Action Steps to Implement</a:t>
            </a:r>
            <a:endParaRPr lang="en-US" sz="4000" dirty="0"/>
          </a:p>
        </p:txBody>
      </p:sp>
      <p:pic>
        <p:nvPicPr>
          <p:cNvPr id="5" name="Picture 4" descr="picture 2017-02-06 at 3.31.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429" y="2822384"/>
            <a:ext cx="5382059" cy="3842272"/>
          </a:xfrm>
          <a:prstGeom prst="rect">
            <a:avLst/>
          </a:prstGeom>
        </p:spPr>
        <p:style>
          <a:lnRef idx="2">
            <a:schemeClr val="dk1"/>
          </a:lnRef>
          <a:fillRef idx="1">
            <a:schemeClr val="lt1"/>
          </a:fillRef>
          <a:effectRef idx="0">
            <a:schemeClr val="dk1"/>
          </a:effectRef>
          <a:fontRef idx="minor">
            <a:schemeClr val="dk1"/>
          </a:fontRef>
        </p:style>
      </p:pic>
      <p:pic>
        <p:nvPicPr>
          <p:cNvPr id="2" name="Picture 1" descr="picture 2017-02-13 at 6.29.4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5391" y="3464896"/>
            <a:ext cx="2622090" cy="2389589"/>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0895173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Engaged Participant Outcomes</a:t>
            </a:r>
            <a:endParaRPr lang="en-US" dirty="0"/>
          </a:p>
        </p:txBody>
      </p:sp>
      <p:sp>
        <p:nvSpPr>
          <p:cNvPr id="5" name="Content Placeholder 4"/>
          <p:cNvSpPr>
            <a:spLocks noGrp="1"/>
          </p:cNvSpPr>
          <p:nvPr>
            <p:ph idx="1"/>
          </p:nvPr>
        </p:nvSpPr>
        <p:spPr>
          <a:xfrm>
            <a:off x="425843" y="1645322"/>
            <a:ext cx="8369328" cy="3916362"/>
          </a:xfrm>
        </p:spPr>
        <p:txBody>
          <a:bodyPr>
            <a:normAutofit/>
          </a:bodyPr>
          <a:lstStyle/>
          <a:p>
            <a:r>
              <a:rPr lang="en-US" sz="3200" dirty="0">
                <a:latin typeface="News Gothic MT"/>
                <a:cs typeface="News Gothic MT"/>
              </a:rPr>
              <a:t>Review the updated monthly Reclassification Rate Monitoring Report</a:t>
            </a:r>
          </a:p>
          <a:p>
            <a:r>
              <a:rPr lang="en-US" sz="3200" dirty="0" smtClean="0">
                <a:latin typeface="News Gothic MT"/>
                <a:cs typeface="News Gothic MT"/>
              </a:rPr>
              <a:t>Review Annual CELDT progress</a:t>
            </a:r>
          </a:p>
          <a:p>
            <a:r>
              <a:rPr lang="en-US" sz="3200" dirty="0" smtClean="0">
                <a:latin typeface="News Gothic MT"/>
                <a:cs typeface="News Gothic MT"/>
              </a:rPr>
              <a:t>Set commitments to impact student learning and teacher support</a:t>
            </a:r>
          </a:p>
          <a:p>
            <a:endParaRPr lang="en-US" dirty="0">
              <a:latin typeface="News Gothic MT"/>
              <a:cs typeface="News Gothic MT"/>
            </a:endParaRPr>
          </a:p>
        </p:txBody>
      </p:sp>
    </p:spTree>
    <p:extLst>
      <p:ext uri="{BB962C8B-B14F-4D97-AF65-F5344CB8AC3E}">
        <p14:creationId xmlns:p14="http://schemas.microsoft.com/office/powerpoint/2010/main" val="11129866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8707" y="212036"/>
            <a:ext cx="8272118" cy="951810"/>
          </a:xfrm>
        </p:spPr>
        <p:txBody>
          <a:bodyPr/>
          <a:lstStyle/>
          <a:p>
            <a:r>
              <a:rPr lang="en-US" sz="2800" b="1" dirty="0" smtClean="0">
                <a:latin typeface="Garamond"/>
                <a:ea typeface="Cambria" charset="0"/>
                <a:cs typeface="Garamond"/>
              </a:rPr>
              <a:t>Three LCAP Measures that have Implications </a:t>
            </a:r>
            <a:br>
              <a:rPr lang="en-US" sz="2800" b="1" dirty="0" smtClean="0">
                <a:latin typeface="Garamond"/>
                <a:ea typeface="Cambria" charset="0"/>
                <a:cs typeface="Garamond"/>
              </a:rPr>
            </a:br>
            <a:r>
              <a:rPr lang="en-US" sz="2800" b="1" dirty="0" smtClean="0">
                <a:latin typeface="Garamond"/>
                <a:ea typeface="Cambria" charset="0"/>
                <a:cs typeface="Garamond"/>
              </a:rPr>
              <a:t>for Reclassification of English Learners</a:t>
            </a:r>
            <a:endParaRPr lang="en-US" sz="2800" b="1" dirty="0">
              <a:latin typeface="Garamond"/>
              <a:ea typeface="Cambria" charset="0"/>
              <a:cs typeface="Garamond"/>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3642465333"/>
              </p:ext>
            </p:extLst>
          </p:nvPr>
        </p:nvGraphicFramePr>
        <p:xfrm>
          <a:off x="614408" y="2621104"/>
          <a:ext cx="7860715" cy="4073822"/>
        </p:xfrm>
        <a:graphic>
          <a:graphicData uri="http://schemas.openxmlformats.org/presentationml/2006/ole">
            <mc:AlternateContent xmlns:mc="http://schemas.openxmlformats.org/markup-compatibility/2006">
              <mc:Choice xmlns:v="urn:schemas-microsoft-com:vml" Requires="v">
                <p:oleObj spid="_x0000_s1028" name="Document" r:id="rId4" imgW="6997700" imgH="2476500" progId="Word.Document.12">
                  <p:embed/>
                </p:oleObj>
              </mc:Choice>
              <mc:Fallback>
                <p:oleObj name="Document" r:id="rId4" imgW="6997700" imgH="2476500" progId="Word.Document.12">
                  <p:embed/>
                  <p:pic>
                    <p:nvPicPr>
                      <p:cNvPr id="0" name=""/>
                      <p:cNvPicPr/>
                      <p:nvPr/>
                    </p:nvPicPr>
                    <p:blipFill>
                      <a:blip r:embed="rId5"/>
                      <a:stretch>
                        <a:fillRect/>
                      </a:stretch>
                    </p:blipFill>
                    <p:spPr>
                      <a:xfrm>
                        <a:off x="614408" y="2621104"/>
                        <a:ext cx="7860715" cy="4073822"/>
                      </a:xfrm>
                      <a:prstGeom prst="rect">
                        <a:avLst/>
                      </a:prstGeom>
                    </p:spPr>
                  </p:pic>
                </p:oleObj>
              </mc:Fallback>
            </mc:AlternateContent>
          </a:graphicData>
        </a:graphic>
      </p:graphicFrame>
      <p:sp>
        <p:nvSpPr>
          <p:cNvPr id="5" name="Rectangle 4"/>
          <p:cNvSpPr/>
          <p:nvPr/>
        </p:nvSpPr>
        <p:spPr>
          <a:xfrm>
            <a:off x="6955436" y="3432745"/>
            <a:ext cx="705659" cy="2938073"/>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6"/>
          <a:stretch>
            <a:fillRect/>
          </a:stretch>
        </p:blipFill>
        <p:spPr>
          <a:xfrm>
            <a:off x="269823" y="1254640"/>
            <a:ext cx="1303661" cy="1286355"/>
          </a:xfrm>
          <a:prstGeom prst="rect">
            <a:avLst/>
          </a:prstGeom>
        </p:spPr>
      </p:pic>
      <p:sp>
        <p:nvSpPr>
          <p:cNvPr id="9" name="TextBox 8"/>
          <p:cNvSpPr txBox="1"/>
          <p:nvPr/>
        </p:nvSpPr>
        <p:spPr>
          <a:xfrm>
            <a:off x="1276884" y="1467654"/>
            <a:ext cx="7403941" cy="615553"/>
          </a:xfrm>
          <a:prstGeom prst="rect">
            <a:avLst/>
          </a:prstGeom>
          <a:noFill/>
        </p:spPr>
        <p:txBody>
          <a:bodyPr wrap="square" rtlCol="0">
            <a:spAutoFit/>
          </a:bodyPr>
          <a:lstStyle/>
          <a:p>
            <a:pPr marL="342900" indent="-342900">
              <a:buFont typeface="Arial" charset="0"/>
              <a:buChar char="•"/>
            </a:pPr>
            <a:endParaRPr lang="en-US" sz="800" b="1" u="sng" dirty="0" smtClean="0">
              <a:ln>
                <a:solidFill>
                  <a:srgbClr val="0070C0"/>
                </a:solidFill>
              </a:ln>
              <a:latin typeface="Garamond" charset="0"/>
              <a:ea typeface="Garamond" charset="0"/>
              <a:cs typeface="Garamond" charset="0"/>
            </a:endParaRPr>
          </a:p>
          <a:p>
            <a:pPr marL="342900" indent="-342900">
              <a:buFont typeface="Arial" charset="0"/>
              <a:buChar char="•"/>
            </a:pPr>
            <a:r>
              <a:rPr lang="en-US" sz="2600" b="1" dirty="0" smtClean="0">
                <a:ln>
                  <a:solidFill>
                    <a:srgbClr val="FF2600"/>
                  </a:solidFill>
                </a:ln>
                <a:latin typeface="Garamond" charset="0"/>
                <a:ea typeface="Garamond" charset="0"/>
                <a:cs typeface="Garamond" charset="0"/>
              </a:rPr>
              <a:t>Oct. 2016 - Oct. 2017: New LCAP Target </a:t>
            </a:r>
            <a:r>
              <a:rPr lang="en-US" sz="2600" b="1" u="sng" dirty="0" smtClean="0">
                <a:ln>
                  <a:solidFill>
                    <a:srgbClr val="FF2600"/>
                  </a:solidFill>
                </a:ln>
                <a:latin typeface="Garamond" charset="0"/>
                <a:ea typeface="Garamond" charset="0"/>
                <a:cs typeface="Garamond" charset="0"/>
              </a:rPr>
              <a:t>22%</a:t>
            </a:r>
            <a:endParaRPr lang="en-US" sz="2600" b="1" u="sng" dirty="0">
              <a:ln>
                <a:solidFill>
                  <a:srgbClr val="FF2600"/>
                </a:solidFill>
              </a:ln>
              <a:latin typeface="Garamond" charset="0"/>
              <a:ea typeface="Garamond" charset="0"/>
              <a:cs typeface="Garamond" charset="0"/>
            </a:endParaRPr>
          </a:p>
        </p:txBody>
      </p:sp>
    </p:spTree>
    <p:extLst>
      <p:ext uri="{BB962C8B-B14F-4D97-AF65-F5344CB8AC3E}">
        <p14:creationId xmlns:p14="http://schemas.microsoft.com/office/powerpoint/2010/main" val="2878785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095" y="429146"/>
            <a:ext cx="6508749" cy="729887"/>
          </a:xfrm>
        </p:spPr>
        <p:txBody>
          <a:bodyPr/>
          <a:lstStyle/>
          <a:p>
            <a:r>
              <a:rPr lang="en-US" b="1" dirty="0">
                <a:latin typeface="Garamond" charset="0"/>
                <a:ea typeface="Garamond" charset="0"/>
                <a:cs typeface="Garamond" charset="0"/>
              </a:rPr>
              <a:t>System Support</a:t>
            </a:r>
          </a:p>
        </p:txBody>
      </p:sp>
      <p:sp>
        <p:nvSpPr>
          <p:cNvPr id="3" name="Content Placeholder 2"/>
          <p:cNvSpPr>
            <a:spLocks noGrp="1"/>
          </p:cNvSpPr>
          <p:nvPr>
            <p:ph idx="1"/>
          </p:nvPr>
        </p:nvSpPr>
        <p:spPr>
          <a:xfrm>
            <a:off x="457200" y="1802296"/>
            <a:ext cx="8236226" cy="4323866"/>
          </a:xfrm>
        </p:spPr>
        <p:txBody>
          <a:bodyPr/>
          <a:lstStyle/>
          <a:p>
            <a:pPr marL="127000" indent="0" algn="just">
              <a:buNone/>
            </a:pPr>
            <a:r>
              <a:rPr lang="en-US" sz="3600">
                <a:latin typeface="Garamond" charset="0"/>
                <a:ea typeface="Garamond" charset="0"/>
                <a:cs typeface="Garamond" charset="0"/>
              </a:rPr>
              <a:t>As we lead reclassification efforts, what </a:t>
            </a:r>
            <a:r>
              <a:rPr lang="en-US" sz="3600" b="1">
                <a:latin typeface="Garamond" charset="0"/>
                <a:ea typeface="Garamond" charset="0"/>
                <a:cs typeface="Garamond" charset="0"/>
              </a:rPr>
              <a:t>systems, structures and evidence </a:t>
            </a:r>
            <a:r>
              <a:rPr lang="en-US" sz="3600">
                <a:latin typeface="Garamond" charset="0"/>
                <a:ea typeface="Garamond" charset="0"/>
                <a:cs typeface="Garamond" charset="0"/>
              </a:rPr>
              <a:t>will result in improved student learning and teacher effectiveness for English Learners?</a:t>
            </a:r>
          </a:p>
          <a:p>
            <a:pPr marL="127000" indent="0" algn="just">
              <a:buNone/>
            </a:pPr>
            <a:endParaRPr lang="en-US" dirty="0">
              <a:latin typeface="Garamond" charset="0"/>
              <a:ea typeface="Garamond" charset="0"/>
              <a:cs typeface="Garamond" charset="0"/>
            </a:endParaRPr>
          </a:p>
        </p:txBody>
      </p:sp>
    </p:spTree>
    <p:extLst>
      <p:ext uri="{BB962C8B-B14F-4D97-AF65-F5344CB8AC3E}">
        <p14:creationId xmlns:p14="http://schemas.microsoft.com/office/powerpoint/2010/main" val="79706945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67146"/>
            <a:ext cx="8042276" cy="1336956"/>
          </a:xfrm>
        </p:spPr>
        <p:txBody>
          <a:bodyPr/>
          <a:lstStyle/>
          <a:p>
            <a:r>
              <a:rPr lang="en-US" dirty="0">
                <a:latin typeface="Garamond" charset="0"/>
                <a:ea typeface="Garamond" charset="0"/>
                <a:cs typeface="Garamond" charset="0"/>
              </a:rPr>
              <a:t>16-17 CELDT results grades 2-12</a:t>
            </a:r>
          </a:p>
        </p:txBody>
      </p:sp>
      <p:pic>
        <p:nvPicPr>
          <p:cNvPr id="5" name="Picture 4"/>
          <p:cNvPicPr>
            <a:picLocks noChangeAspect="1"/>
          </p:cNvPicPr>
          <p:nvPr/>
        </p:nvPicPr>
        <p:blipFill>
          <a:blip r:embed="rId3"/>
          <a:stretch>
            <a:fillRect/>
          </a:stretch>
        </p:blipFill>
        <p:spPr>
          <a:xfrm>
            <a:off x="613859" y="1219200"/>
            <a:ext cx="7726363" cy="5552273"/>
          </a:xfrm>
          <a:prstGeom prst="rect">
            <a:avLst/>
          </a:prstGeom>
        </p:spPr>
      </p:pic>
    </p:spTree>
    <p:extLst>
      <p:ext uri="{BB962C8B-B14F-4D97-AF65-F5344CB8AC3E}">
        <p14:creationId xmlns:p14="http://schemas.microsoft.com/office/powerpoint/2010/main" val="32821887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468" y="388752"/>
            <a:ext cx="7237710" cy="711630"/>
          </a:xfrm>
        </p:spPr>
        <p:txBody>
          <a:bodyPr/>
          <a:lstStyle/>
          <a:p>
            <a:r>
              <a:rPr lang="en-US" sz="2800">
                <a:latin typeface="Garamond" charset="0"/>
                <a:ea typeface="Garamond" charset="0"/>
                <a:cs typeface="Garamond" charset="0"/>
              </a:rPr>
              <a:t>16-17 CELDT results P-LTEL &amp; LTEL students</a:t>
            </a:r>
          </a:p>
        </p:txBody>
      </p:sp>
      <p:pic>
        <p:nvPicPr>
          <p:cNvPr id="5" name="Content Placeholder 4"/>
          <p:cNvPicPr>
            <a:picLocks noGrp="1" noChangeAspect="1"/>
          </p:cNvPicPr>
          <p:nvPr>
            <p:ph idx="1"/>
          </p:nvPr>
        </p:nvPicPr>
        <p:blipFill>
          <a:blip r:embed="rId3"/>
          <a:stretch>
            <a:fillRect/>
          </a:stretch>
        </p:blipFill>
        <p:spPr>
          <a:xfrm>
            <a:off x="438150" y="1228725"/>
            <a:ext cx="7724775" cy="5505004"/>
          </a:xfrm>
        </p:spPr>
      </p:pic>
      <p:pic>
        <p:nvPicPr>
          <p:cNvPr id="4" name="Picture 3" descr="picture 2017-02-13 at 10.21.0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4222" y="0"/>
            <a:ext cx="1829777" cy="1912949"/>
          </a:xfrm>
          <a:prstGeom prst="rect">
            <a:avLst/>
          </a:prstGeom>
        </p:spPr>
      </p:pic>
    </p:spTree>
    <p:extLst>
      <p:ext uri="{BB962C8B-B14F-4D97-AF65-F5344CB8AC3E}">
        <p14:creationId xmlns:p14="http://schemas.microsoft.com/office/powerpoint/2010/main" val="2853721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58375"/>
            <a:ext cx="8042276" cy="1336956"/>
          </a:xfrm>
        </p:spPr>
        <p:txBody>
          <a:bodyPr/>
          <a:lstStyle/>
          <a:p>
            <a:r>
              <a:rPr lang="en-US" dirty="0">
                <a:latin typeface="Garamond" charset="0"/>
                <a:ea typeface="Garamond" charset="0"/>
                <a:cs typeface="Garamond" charset="0"/>
              </a:rPr>
              <a:t>CELDT results comparison K-5</a:t>
            </a:r>
          </a:p>
        </p:txBody>
      </p:sp>
      <p:pic>
        <p:nvPicPr>
          <p:cNvPr id="7" name="Picture 6"/>
          <p:cNvPicPr>
            <a:picLocks noChangeAspect="1"/>
          </p:cNvPicPr>
          <p:nvPr/>
        </p:nvPicPr>
        <p:blipFill>
          <a:blip r:embed="rId3"/>
          <a:stretch>
            <a:fillRect/>
          </a:stretch>
        </p:blipFill>
        <p:spPr>
          <a:xfrm>
            <a:off x="586368" y="1209675"/>
            <a:ext cx="7785911" cy="5446713"/>
          </a:xfrm>
          <a:prstGeom prst="rect">
            <a:avLst/>
          </a:prstGeom>
        </p:spPr>
      </p:pic>
    </p:spTree>
    <p:extLst>
      <p:ext uri="{BB962C8B-B14F-4D97-AF65-F5344CB8AC3E}">
        <p14:creationId xmlns:p14="http://schemas.microsoft.com/office/powerpoint/2010/main" val="15573862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040" y="1391099"/>
            <a:ext cx="8455122" cy="4333221"/>
          </a:xfrm>
        </p:spPr>
        <p:txBody>
          <a:bodyPr/>
          <a:lstStyle/>
          <a:p>
            <a:pPr>
              <a:spcAft>
                <a:spcPct val="35000"/>
              </a:spcAft>
            </a:pPr>
            <a:endParaRPr lang="en-US" sz="2800" dirty="0">
              <a:solidFill>
                <a:srgbClr val="000000"/>
              </a:solidFill>
              <a:latin typeface="Calibri" charset="0"/>
              <a:ea typeface="Calibri" charset="0"/>
              <a:cs typeface="Calibri" charset="0"/>
            </a:endParaRPr>
          </a:p>
          <a:p>
            <a:pPr lvl="2">
              <a:spcAft>
                <a:spcPct val="35000"/>
              </a:spcAft>
            </a:pPr>
            <a:endParaRPr lang="en-US" sz="2600" dirty="0">
              <a:solidFill>
                <a:srgbClr val="000000"/>
              </a:solidFill>
              <a:latin typeface="Calibri" charset="0"/>
              <a:ea typeface="Calibri" charset="0"/>
              <a:cs typeface="Calibri" charset="0"/>
            </a:endParaRPr>
          </a:p>
        </p:txBody>
      </p:sp>
      <p:sp>
        <p:nvSpPr>
          <p:cNvPr id="7" name="Title 1"/>
          <p:cNvSpPr>
            <a:spLocks noGrp="1"/>
          </p:cNvSpPr>
          <p:nvPr>
            <p:ph type="title"/>
          </p:nvPr>
        </p:nvSpPr>
        <p:spPr>
          <a:xfrm>
            <a:off x="397435" y="475102"/>
            <a:ext cx="8089153" cy="729887"/>
          </a:xfrm>
        </p:spPr>
        <p:txBody>
          <a:bodyPr/>
          <a:lstStyle/>
          <a:p>
            <a:r>
              <a:rPr lang="en-US" sz="3200" b="1" i="1" dirty="0" smtClean="0">
                <a:latin typeface="Garamond"/>
                <a:ea typeface="Cambria" charset="0"/>
                <a:cs typeface="Garamond"/>
              </a:rPr>
              <a:t>Objective </a:t>
            </a:r>
            <a:r>
              <a:rPr lang="en-US" sz="3200" b="1" i="1" dirty="0">
                <a:latin typeface="Garamond"/>
                <a:ea typeface="Cambria" charset="0"/>
                <a:cs typeface="Garamond"/>
              </a:rPr>
              <a:t>#</a:t>
            </a:r>
            <a:r>
              <a:rPr lang="en-US" sz="3200" b="1" i="1" dirty="0" smtClean="0">
                <a:latin typeface="Garamond"/>
                <a:ea typeface="Cambria" charset="0"/>
                <a:cs typeface="Garamond"/>
              </a:rPr>
              <a:t>1</a:t>
            </a:r>
            <a:br>
              <a:rPr lang="en-US" sz="3200" b="1" i="1" dirty="0" smtClean="0">
                <a:latin typeface="Garamond"/>
                <a:ea typeface="Cambria" charset="0"/>
                <a:cs typeface="Garamond"/>
              </a:rPr>
            </a:br>
            <a:r>
              <a:rPr lang="en-US" sz="3200" b="1" dirty="0" smtClean="0">
                <a:latin typeface="Garamond"/>
                <a:ea typeface="Cambria" charset="0"/>
                <a:cs typeface="Garamond"/>
              </a:rPr>
              <a:t>Use </a:t>
            </a:r>
            <a:r>
              <a:rPr lang="en-US" sz="3200" b="1" dirty="0">
                <a:latin typeface="Garamond"/>
                <a:ea typeface="Cambria" charset="0"/>
                <a:cs typeface="Garamond"/>
              </a:rPr>
              <a:t>of Reclassification </a:t>
            </a:r>
            <a:r>
              <a:rPr lang="en-US" sz="3200" b="1" dirty="0" smtClean="0">
                <a:latin typeface="Garamond"/>
                <a:ea typeface="Cambria" charset="0"/>
                <a:cs typeface="Garamond"/>
              </a:rPr>
              <a:t>Data</a:t>
            </a:r>
            <a:endParaRPr lang="en-US" sz="3200" b="1" dirty="0">
              <a:latin typeface="Garamond"/>
              <a:cs typeface="Garamond"/>
            </a:endParaRPr>
          </a:p>
        </p:txBody>
      </p:sp>
      <p:pic>
        <p:nvPicPr>
          <p:cNvPr id="14" name="Picture 13" descr="picture 2017-02-13 at 3.55.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909" y="1541053"/>
            <a:ext cx="8403230" cy="5043448"/>
          </a:xfrm>
          <a:prstGeom prst="rect">
            <a:avLst/>
          </a:prstGeom>
        </p:spPr>
        <p:style>
          <a:lnRef idx="2">
            <a:schemeClr val="dk1"/>
          </a:lnRef>
          <a:fillRef idx="1">
            <a:schemeClr val="lt1"/>
          </a:fillRef>
          <a:effectRef idx="0">
            <a:schemeClr val="dk1"/>
          </a:effectRef>
          <a:fontRef idx="minor">
            <a:schemeClr val="dk1"/>
          </a:fontRef>
        </p:style>
      </p:pic>
      <p:sp>
        <p:nvSpPr>
          <p:cNvPr id="9" name="Down Arrow 8"/>
          <p:cNvSpPr/>
          <p:nvPr/>
        </p:nvSpPr>
        <p:spPr>
          <a:xfrm>
            <a:off x="6058900" y="1713115"/>
            <a:ext cx="590650" cy="104854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Down Arrow 9"/>
          <p:cNvSpPr/>
          <p:nvPr/>
        </p:nvSpPr>
        <p:spPr>
          <a:xfrm>
            <a:off x="5207195" y="1713115"/>
            <a:ext cx="590650" cy="104854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Down Arrow 10"/>
          <p:cNvSpPr/>
          <p:nvPr/>
        </p:nvSpPr>
        <p:spPr>
          <a:xfrm>
            <a:off x="6816716" y="1713115"/>
            <a:ext cx="590650" cy="104854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Down Arrow 11"/>
          <p:cNvSpPr/>
          <p:nvPr/>
        </p:nvSpPr>
        <p:spPr>
          <a:xfrm>
            <a:off x="7656639" y="1713115"/>
            <a:ext cx="590650" cy="1048545"/>
          </a:xfrm>
          <a:prstGeom prst="downArrow">
            <a:avLst/>
          </a:prstGeom>
          <a:solidFill>
            <a:schemeClr val="accent5">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Tree>
    <p:extLst>
      <p:ext uri="{BB962C8B-B14F-4D97-AF65-F5344CB8AC3E}">
        <p14:creationId xmlns:p14="http://schemas.microsoft.com/office/powerpoint/2010/main" val="3699226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161</TotalTime>
  <Words>2274</Words>
  <Application>Microsoft Macintosh PowerPoint</Application>
  <PresentationFormat>On-screen Show (4:3)</PresentationFormat>
  <Paragraphs>269</Paragraphs>
  <Slides>29</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Breeze</vt:lpstr>
      <vt:lpstr>Microsoft Word Document</vt:lpstr>
      <vt:lpstr>Please go onto the EL Dashboard through mmed.lausd.net and</vt:lpstr>
      <vt:lpstr> Monitoring of Key Practices  to Impact English Learner Reclassification</vt:lpstr>
      <vt:lpstr>Engaged Participant Outcomes</vt:lpstr>
      <vt:lpstr>Three LCAP Measures that have Implications  for Reclassification of English Learners</vt:lpstr>
      <vt:lpstr>System Support</vt:lpstr>
      <vt:lpstr>16-17 CELDT results grades 2-12</vt:lpstr>
      <vt:lpstr>16-17 CELDT results P-LTEL &amp; LTEL students</vt:lpstr>
      <vt:lpstr>CELDT results comparison K-5</vt:lpstr>
      <vt:lpstr>Objective #1 Use of Reclassification Data</vt:lpstr>
      <vt:lpstr>Objective #1 Use of Reclassification Data</vt:lpstr>
      <vt:lpstr>Objective #1 Use of Reclassification Data</vt:lpstr>
      <vt:lpstr>Next opportunity to reclassify</vt:lpstr>
      <vt:lpstr>PowerPoint Presentation</vt:lpstr>
      <vt:lpstr>Mid Year Reflect and Plan</vt:lpstr>
      <vt:lpstr>Focused interventions by student profiles  will result in goal achievement</vt:lpstr>
      <vt:lpstr>Focused interventions by student profiles  will result in goal achievement</vt:lpstr>
      <vt:lpstr>Reclassification Action Plan</vt:lpstr>
      <vt:lpstr>Reclassification Action Plan</vt:lpstr>
      <vt:lpstr>PowerPoint Presentation</vt:lpstr>
      <vt:lpstr>PowerPoint Presentation</vt:lpstr>
      <vt:lpstr>Objective #1 Use of Reclassification Data</vt:lpstr>
      <vt:lpstr>PowerPoint Presentation</vt:lpstr>
      <vt:lpstr>Getting to Our Reclassification Target Number</vt:lpstr>
      <vt:lpstr>PowerPoint Presentation</vt:lpstr>
      <vt:lpstr>PowerPoint Presentation</vt:lpstr>
      <vt:lpstr>PowerPoint Presentation</vt:lpstr>
      <vt:lpstr>PowerPoint Presentation</vt:lpstr>
      <vt:lpstr>PowerPoint Presentation</vt:lpstr>
      <vt:lpstr>PowerPoint Presentation</vt:lpstr>
    </vt:vector>
  </TitlesOfParts>
  <Company>Cortés Lawton Clan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Monitoring of Key Practices  to Impact English Learner Reclassification</dc:title>
  <dc:creator>Alana Monty Amaya Tessa</dc:creator>
  <cp:lastModifiedBy>Alana Monty Amaya Tessa</cp:lastModifiedBy>
  <cp:revision>13</cp:revision>
  <dcterms:created xsi:type="dcterms:W3CDTF">2017-02-23T03:32:05Z</dcterms:created>
  <dcterms:modified xsi:type="dcterms:W3CDTF">2017-02-23T06:13:51Z</dcterms:modified>
</cp:coreProperties>
</file>